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9" r:id="rId1"/>
  </p:sldMasterIdLst>
  <p:notesMasterIdLst>
    <p:notesMasterId r:id="rId35"/>
  </p:notesMasterIdLst>
  <p:sldIdLst>
    <p:sldId id="260" r:id="rId2"/>
    <p:sldId id="295" r:id="rId3"/>
    <p:sldId id="262" r:id="rId4"/>
    <p:sldId id="297" r:id="rId5"/>
    <p:sldId id="259" r:id="rId6"/>
    <p:sldId id="296" r:id="rId7"/>
    <p:sldId id="282" r:id="rId8"/>
    <p:sldId id="293" r:id="rId9"/>
    <p:sldId id="304" r:id="rId10"/>
    <p:sldId id="298" r:id="rId11"/>
    <p:sldId id="285" r:id="rId12"/>
    <p:sldId id="287" r:id="rId13"/>
    <p:sldId id="299" r:id="rId14"/>
    <p:sldId id="305" r:id="rId15"/>
    <p:sldId id="290" r:id="rId16"/>
    <p:sldId id="292" r:id="rId17"/>
    <p:sldId id="291" r:id="rId18"/>
    <p:sldId id="300" r:id="rId19"/>
    <p:sldId id="273" r:id="rId20"/>
    <p:sldId id="301" r:id="rId21"/>
    <p:sldId id="266" r:id="rId22"/>
    <p:sldId id="272" r:id="rId23"/>
    <p:sldId id="283" r:id="rId24"/>
    <p:sldId id="268" r:id="rId25"/>
    <p:sldId id="302" r:id="rId26"/>
    <p:sldId id="281" r:id="rId27"/>
    <p:sldId id="279" r:id="rId28"/>
    <p:sldId id="275" r:id="rId29"/>
    <p:sldId id="284" r:id="rId30"/>
    <p:sldId id="286" r:id="rId31"/>
    <p:sldId id="303" r:id="rId32"/>
    <p:sldId id="258" r:id="rId33"/>
    <p:sldId id="26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6061B-4BA4-488D-B7EB-FF95CE14C45F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F5B50-95F2-4388-8781-78A343071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39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F5B50-95F2-4388-8781-78A343071C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56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F5B50-95F2-4388-8781-78A343071C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7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7026-98EC-4A4B-8473-85569B2EAFA8}" type="datetime1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82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CD4F-E8EB-49F8-88DA-2F3C17B0E2EC}" type="datetime1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87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545BB-2AF9-49C1-8095-E0D08D0898EF}" type="datetime1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18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C91EB-1C34-4B97-9BB9-BCDFBF2F3EEF}" type="datetime1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556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0532-2A48-45C0-87A7-56E0321F8C83}" type="datetime1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05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8C14B-502F-4B1E-8000-B431A90E097E}" type="datetime1">
              <a:rPr lang="en-US" smtClean="0"/>
              <a:t>8/5/2023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98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C911-2D9B-4221-BF83-56A84D0B7418}" type="datetime1">
              <a:rPr lang="en-US" smtClean="0"/>
              <a:t>8/5/2023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91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F5B7-F360-4953-A7BA-ABFB6E80178F}" type="datetime1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90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266BA-FF50-4486-B30D-CD1225F0F315}" type="datetime1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93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31694-BB54-4303-9378-51289E65F0DF}" type="datetime1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8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0F3EB-6B9C-470E-ACF2-5849F0B066E3}" type="datetime1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7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A679F-FA29-47F1-8B8F-6A456EA43F46}" type="datetime1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7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616ED-252A-4187-8BE5-DB6D795C5FDA}" type="datetime1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8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E280-8A0D-449B-9E02-BBFABC56D1E0}" type="datetime1">
              <a:rPr lang="en-US" smtClean="0"/>
              <a:t>8/5/2023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80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148F-9C9B-4B9E-8451-D231156EE280}" type="datetime1">
              <a:rPr lang="en-US" smtClean="0"/>
              <a:t>8/5/2023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12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736F-BE75-4BF5-BDE8-98067B984548}" type="datetime1">
              <a:rPr lang="en-US" smtClean="0"/>
              <a:t>8/5/2023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81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8276-402C-485B-AB75-788F89A0ACB6}" type="datetime1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54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578FD-892C-4BA5-85D9-006891BB1748}" type="datetime1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36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8378F8-17BB-4A43-8ABE-6482B10306CD}" type="datetime1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768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54BF-D942-986D-69FF-F57BAE764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791" y="654422"/>
            <a:ext cx="3382832" cy="2775073"/>
          </a:xfrm>
        </p:spPr>
        <p:txBody>
          <a:bodyPr>
            <a:normAutofit fontScale="90000"/>
          </a:bodyPr>
          <a:lstStyle/>
          <a:p>
            <a:pPr algn="l"/>
            <a:r>
              <a:rPr lang="es-ES" sz="2800" b="1" dirty="0"/>
              <a:t>Recomendación de variables manipulables en molinos SAG con Deep Reinforcement Learning Offline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71473-F666-E6F9-2BB0-7ACC196D0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789" y="3537066"/>
            <a:ext cx="3382831" cy="1185333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s-CL" b="1" dirty="0">
                <a:solidFill>
                  <a:schemeClr val="tx2"/>
                </a:solidFill>
              </a:rPr>
              <a:t>Entrega final</a:t>
            </a:r>
          </a:p>
          <a:p>
            <a:pPr algn="l"/>
            <a:r>
              <a:rPr lang="es-CL" dirty="0">
                <a:solidFill>
                  <a:schemeClr val="tx2"/>
                </a:solidFill>
              </a:rPr>
              <a:t>José Luis Cádiz S.</a:t>
            </a:r>
          </a:p>
          <a:p>
            <a:pPr algn="l"/>
            <a:r>
              <a:rPr lang="es-CL" dirty="0">
                <a:solidFill>
                  <a:schemeClr val="tx2"/>
                </a:solidFill>
              </a:rPr>
              <a:t>Seminario de robótica y sistemas autónomos – EL 7021 Otoño 2023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5" name="Content Placeholder 4" descr="A picture containing old, dirty, area, engine">
            <a:extLst>
              <a:ext uri="{FF2B5EF4-FFF2-40B4-BE49-F238E27FC236}">
                <a16:creationId xmlns:a16="http://schemas.microsoft.com/office/drawing/2014/main" id="{67248FB2-6D49-7A4F-26F5-143B16AB36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r="30879"/>
          <a:stretch/>
        </p:blipFill>
        <p:spPr>
          <a:xfrm>
            <a:off x="4654296" y="0"/>
            <a:ext cx="7537704" cy="685799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F36221CE-184B-A8B9-761F-1A39B4627A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13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782605"/>
            <a:ext cx="10353763" cy="1292789"/>
          </a:xfrm>
        </p:spPr>
        <p:txBody>
          <a:bodyPr>
            <a:noAutofit/>
          </a:bodyPr>
          <a:lstStyle/>
          <a:p>
            <a:r>
              <a:rPr lang="es-CL" sz="8000" dirty="0"/>
              <a:t>EDA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D29C98D0-39A7-C8BD-090B-02145C1FE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92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E27EBA19-117F-B03B-5A4A-117D17506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6" y="1730302"/>
            <a:ext cx="4779264" cy="1991360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85A5A334-5F81-6E05-BD33-7F8E85A6E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13" y="1730303"/>
            <a:ext cx="4779264" cy="1991360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A92EF5FF-27C9-7352-354D-42CB84CD3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6" y="3741663"/>
            <a:ext cx="4779264" cy="1991360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EE7117CC-8F24-62AC-5D4E-02F4DF537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12" y="3741663"/>
            <a:ext cx="4779264" cy="19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4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E524A4-7827-3872-5E7A-3EE63ACC8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229" y="1641021"/>
            <a:ext cx="9450894" cy="437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5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782605"/>
            <a:ext cx="10353763" cy="1292789"/>
          </a:xfrm>
        </p:spPr>
        <p:txBody>
          <a:bodyPr>
            <a:noAutofit/>
          </a:bodyPr>
          <a:lstStyle/>
          <a:p>
            <a:r>
              <a:rPr lang="es-CL" sz="8000" dirty="0"/>
              <a:t>Primer modelo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70EA48EE-4695-3ABA-5F8F-3621469205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2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13CF9-9870-B423-63E8-90CD59EB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Primer modelo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E3CC9-EB6F-E369-34BE-900495E0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39D101-0D44-0D4B-22BE-5DF1914CBC2D}"/>
              </a:ext>
            </a:extLst>
          </p:cNvPr>
          <p:cNvSpPr/>
          <p:nvPr/>
        </p:nvSpPr>
        <p:spPr>
          <a:xfrm>
            <a:off x="1103243" y="1997765"/>
            <a:ext cx="9839740" cy="425063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430DACB-240E-9037-1846-8A41669A5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271" y="2369249"/>
            <a:ext cx="8206809" cy="3514026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0A2533DF-AE7C-ED3E-30A9-E198323F5A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1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Primer modelo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C4C1FC8-F945-1A53-A82F-FF971BE2D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87" y="1690688"/>
            <a:ext cx="6525426" cy="435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8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Primer modelo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E623431F-9DDE-EE2B-AFEA-B80E0BA05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9601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4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Primer modelo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3887A2B-4547-56CB-49AB-384310365699}"/>
              </a:ext>
            </a:extLst>
          </p:cNvPr>
          <p:cNvGrpSpPr/>
          <p:nvPr/>
        </p:nvGrpSpPr>
        <p:grpSpPr>
          <a:xfrm>
            <a:off x="2850531" y="1443313"/>
            <a:ext cx="6771733" cy="2512820"/>
            <a:chOff x="2718085" y="1540573"/>
            <a:chExt cx="6763542" cy="2484856"/>
          </a:xfrm>
        </p:grpSpPr>
        <p:pic>
          <p:nvPicPr>
            <p:cNvPr id="12" name="Picture 11" descr="Chart, line chart, histogram&#10;&#10;Description automatically generated">
              <a:extLst>
                <a:ext uri="{FF2B5EF4-FFF2-40B4-BE49-F238E27FC236}">
                  <a16:creationId xmlns:a16="http://schemas.microsoft.com/office/drawing/2014/main" id="{0D959727-376E-4180-D059-796D8F1BC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17"/>
            <a:stretch/>
          </p:blipFill>
          <p:spPr>
            <a:xfrm>
              <a:off x="7360861" y="1540573"/>
              <a:ext cx="2120766" cy="2484856"/>
            </a:xfrm>
            <a:prstGeom prst="rect">
              <a:avLst/>
            </a:prstGeom>
          </p:spPr>
        </p:pic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9727B6BA-8BD6-87B5-5D9D-78F947CFA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17"/>
            <a:stretch/>
          </p:blipFill>
          <p:spPr>
            <a:xfrm>
              <a:off x="5039473" y="1540573"/>
              <a:ext cx="2120766" cy="2484856"/>
            </a:xfrm>
            <a:prstGeom prst="rect">
              <a:avLst/>
            </a:prstGeom>
          </p:spPr>
        </p:pic>
        <p:pic>
          <p:nvPicPr>
            <p:cNvPr id="14" name="Picture 13" descr="Chart, scatter chart&#10;&#10;Description automatically generated">
              <a:extLst>
                <a:ext uri="{FF2B5EF4-FFF2-40B4-BE49-F238E27FC236}">
                  <a16:creationId xmlns:a16="http://schemas.microsoft.com/office/drawing/2014/main" id="{26394835-9943-A8D1-F866-AE0EFDF2C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17"/>
            <a:stretch/>
          </p:blipFill>
          <p:spPr>
            <a:xfrm>
              <a:off x="2718085" y="1548828"/>
              <a:ext cx="2120766" cy="246834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E3BBC-87E9-878B-AE58-366896C75029}"/>
              </a:ext>
            </a:extLst>
          </p:cNvPr>
          <p:cNvGrpSpPr/>
          <p:nvPr/>
        </p:nvGrpSpPr>
        <p:grpSpPr>
          <a:xfrm>
            <a:off x="2834168" y="4077951"/>
            <a:ext cx="6804457" cy="2537999"/>
            <a:chOff x="2701743" y="4301666"/>
            <a:chExt cx="6796226" cy="2509755"/>
          </a:xfrm>
        </p:grpSpPr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3FB9949A-FEFA-FE8A-E48F-49A7B90B5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17"/>
            <a:stretch/>
          </p:blipFill>
          <p:spPr>
            <a:xfrm>
              <a:off x="2701743" y="4314115"/>
              <a:ext cx="2120766" cy="2484856"/>
            </a:xfrm>
            <a:prstGeom prst="rect">
              <a:avLst/>
            </a:prstGeom>
          </p:spPr>
        </p:pic>
        <p:pic>
          <p:nvPicPr>
            <p:cNvPr id="10" name="Picture 9" descr="Chart, histogram&#10;&#10;Description automatically generated">
              <a:extLst>
                <a:ext uri="{FF2B5EF4-FFF2-40B4-BE49-F238E27FC236}">
                  <a16:creationId xmlns:a16="http://schemas.microsoft.com/office/drawing/2014/main" id="{33C91A37-04D6-ADFD-B583-F7769D72A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82"/>
            <a:stretch/>
          </p:blipFill>
          <p:spPr>
            <a:xfrm>
              <a:off x="5039473" y="4324561"/>
              <a:ext cx="2120766" cy="2463965"/>
            </a:xfrm>
            <a:prstGeom prst="rect">
              <a:avLst/>
            </a:prstGeom>
          </p:spPr>
        </p:pic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4EFDEF09-151D-9E0B-7FBC-A8C9A97605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56"/>
            <a:stretch/>
          </p:blipFill>
          <p:spPr>
            <a:xfrm>
              <a:off x="7377203" y="4301666"/>
              <a:ext cx="2120766" cy="2509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58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782605"/>
            <a:ext cx="10353763" cy="1292789"/>
          </a:xfrm>
        </p:spPr>
        <p:txBody>
          <a:bodyPr>
            <a:noAutofit/>
          </a:bodyPr>
          <a:lstStyle/>
          <a:p>
            <a:r>
              <a:rPr lang="es-CL" sz="8000" dirty="0"/>
              <a:t>Marco teórico 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18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043DA8C3-A000-79D6-00F4-97A59B8304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66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8067-A799-9D8E-96E4-A1D94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Marco teórico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3AE86-D6BD-BAEF-2CE4-69B47E60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19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904ADC-2035-4BBC-D3E6-10427D150691}"/>
              </a:ext>
            </a:extLst>
          </p:cNvPr>
          <p:cNvGrpSpPr/>
          <p:nvPr/>
        </p:nvGrpSpPr>
        <p:grpSpPr>
          <a:xfrm>
            <a:off x="506199" y="1553277"/>
            <a:ext cx="4846564" cy="4711024"/>
            <a:chOff x="194157" y="1784857"/>
            <a:chExt cx="4846564" cy="47110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838DEB-4379-5AE1-3DC0-13F947F102FC}"/>
                </a:ext>
              </a:extLst>
            </p:cNvPr>
            <p:cNvGrpSpPr/>
            <p:nvPr/>
          </p:nvGrpSpPr>
          <p:grpSpPr>
            <a:xfrm>
              <a:off x="194157" y="1784857"/>
              <a:ext cx="4846564" cy="3253067"/>
              <a:chOff x="913795" y="2110284"/>
              <a:chExt cx="4846564" cy="325306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4A7BBB-9CBE-00E6-4636-B4DCB22DF4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3795" y="2367090"/>
                <a:ext cx="4846564" cy="299626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8B8097-1685-7505-8428-6F8A57B6836C}"/>
                  </a:ext>
                </a:extLst>
              </p:cNvPr>
              <p:cNvSpPr txBox="1"/>
              <p:nvPr/>
            </p:nvSpPr>
            <p:spPr>
              <a:xfrm>
                <a:off x="913795" y="2110284"/>
                <a:ext cx="4846564" cy="26161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1100" b="1" dirty="0">
                    <a:solidFill>
                      <a:schemeClr val="bg1"/>
                    </a:solidFill>
                  </a:rPr>
                  <a:t>Conceptualmente:</a:t>
                </a:r>
                <a:endParaRPr lang="es-CL" sz="1100" b="1" dirty="0">
                  <a:solidFill>
                    <a:schemeClr val="bg1"/>
                  </a:solidFill>
                  <a:latin typeface="Abadi" panose="020B060402010402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D75260B-A282-CF67-FBA9-A7A60597ED85}"/>
                </a:ext>
              </a:extLst>
            </p:cNvPr>
            <p:cNvGrpSpPr/>
            <p:nvPr/>
          </p:nvGrpSpPr>
          <p:grpSpPr>
            <a:xfrm>
              <a:off x="194157" y="5017772"/>
              <a:ext cx="4846563" cy="1478109"/>
              <a:chOff x="6372209" y="2998088"/>
              <a:chExt cx="4591692" cy="134721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3D02C20-309A-938C-A236-40EEB1C48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2209" y="3654640"/>
                <a:ext cx="4591691" cy="69065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4A1D37-9CD6-E377-B964-98D41BFCAFA7}"/>
                  </a:ext>
                </a:extLst>
              </p:cNvPr>
              <p:cNvSpPr txBox="1"/>
              <p:nvPr/>
            </p:nvSpPr>
            <p:spPr>
              <a:xfrm>
                <a:off x="6372210" y="3390817"/>
                <a:ext cx="4591691" cy="26161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1100" dirty="0">
                    <a:solidFill>
                      <a:schemeClr val="bg1"/>
                    </a:solidFill>
                  </a:rPr>
                  <a:t>Proceso de decisión de Márkov (MDP)</a:t>
                </a:r>
                <a:endParaRPr lang="es-CL" sz="1100" dirty="0">
                  <a:solidFill>
                    <a:schemeClr val="bg1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AC1F-1620-64AF-0D1F-9477CE9DDF79}"/>
                  </a:ext>
                </a:extLst>
              </p:cNvPr>
              <p:cNvSpPr txBox="1"/>
              <p:nvPr/>
            </p:nvSpPr>
            <p:spPr>
              <a:xfrm>
                <a:off x="6372209" y="2998088"/>
                <a:ext cx="4591692" cy="39272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s-CL" sz="11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s-CL" sz="1100" b="1" dirty="0">
                    <a:solidFill>
                      <a:schemeClr val="bg1"/>
                    </a:solidFill>
                  </a:rPr>
                  <a:t>Matemáticamente:</a:t>
                </a:r>
                <a:endParaRPr lang="es-CL" sz="1100" b="1" dirty="0">
                  <a:solidFill>
                    <a:schemeClr val="bg1"/>
                  </a:solidFill>
                  <a:latin typeface="Abadi" panose="020B0604020104020204" pitchFamily="34" charset="0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DE468C6-E1DC-851F-F735-E81B72C1F1C0}"/>
              </a:ext>
            </a:extLst>
          </p:cNvPr>
          <p:cNvGrpSpPr/>
          <p:nvPr/>
        </p:nvGrpSpPr>
        <p:grpSpPr>
          <a:xfrm>
            <a:off x="5624700" y="1553277"/>
            <a:ext cx="2338565" cy="1875723"/>
            <a:chOff x="5624700" y="2714110"/>
            <a:chExt cx="2338565" cy="187572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E6F8B51-0DD9-705D-4A58-8B48A0843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4700" y="2714110"/>
              <a:ext cx="2338565" cy="187572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295B2D-8929-2D7C-FB6C-FAE9169816DC}"/>
                </a:ext>
              </a:extLst>
            </p:cNvPr>
            <p:cNvSpPr txBox="1"/>
            <p:nvPr/>
          </p:nvSpPr>
          <p:spPr>
            <a:xfrm>
              <a:off x="5744475" y="2732582"/>
              <a:ext cx="286871" cy="36974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290A45-1D71-A8B7-43FA-D16AF9030BEB}"/>
              </a:ext>
            </a:extLst>
          </p:cNvPr>
          <p:cNvGrpSpPr/>
          <p:nvPr/>
        </p:nvGrpSpPr>
        <p:grpSpPr>
          <a:xfrm>
            <a:off x="7963265" y="1553277"/>
            <a:ext cx="3304291" cy="1875723"/>
            <a:chOff x="7963265" y="2714110"/>
            <a:chExt cx="3304291" cy="187572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19C35E-F78F-400B-9D0F-99E8A9737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3265" y="2714110"/>
              <a:ext cx="3304291" cy="187572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3CECEF-C5AD-17CF-2467-2CD0FCCF7867}"/>
                </a:ext>
              </a:extLst>
            </p:cNvPr>
            <p:cNvSpPr txBox="1"/>
            <p:nvPr/>
          </p:nvSpPr>
          <p:spPr>
            <a:xfrm rot="5400000">
              <a:off x="8361471" y="2708818"/>
              <a:ext cx="232290" cy="2798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636E10F-621A-3676-24FB-A11CC599D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298" y="4639649"/>
            <a:ext cx="4910636" cy="143154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4CDA2B7-ED1E-1F12-20AD-3EC974FA6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808" y="3525981"/>
            <a:ext cx="3885616" cy="1016687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5132E8F1-7565-83FC-A166-2507D8CCD5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3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856578"/>
            <a:ext cx="10353763" cy="1140644"/>
          </a:xfrm>
        </p:spPr>
        <p:txBody>
          <a:bodyPr>
            <a:noAutofit/>
          </a:bodyPr>
          <a:lstStyle/>
          <a:p>
            <a:r>
              <a:rPr lang="es-CL" sz="8000" dirty="0"/>
              <a:t>Agenda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48061B80-A344-B809-84EC-8C271AFB73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6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782605"/>
            <a:ext cx="10353763" cy="1292789"/>
          </a:xfrm>
        </p:spPr>
        <p:txBody>
          <a:bodyPr>
            <a:noAutofit/>
          </a:bodyPr>
          <a:lstStyle/>
          <a:p>
            <a:r>
              <a:rPr lang="es-CL" sz="8000" dirty="0"/>
              <a:t>Modelamiento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20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E23A9765-9E53-884B-20C4-74B5616539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7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D3BB-D2D3-0F36-FDA1-12DD2474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Modelamiento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DBEE7-BD7D-704A-964A-4415322B7C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CL" b="1" dirty="0"/>
              <a:t>Estados</a:t>
            </a:r>
            <a:r>
              <a:rPr lang="es-CL" dirty="0"/>
              <a:t>:  Agua, porcentaje de sólidos, rpm, HH TPH, granulometría, celda de carga y Setpoint HH celda de carga.</a:t>
            </a:r>
          </a:p>
          <a:p>
            <a:r>
              <a:rPr lang="es-CL" b="1" dirty="0"/>
              <a:t>Acciones</a:t>
            </a:r>
            <a:r>
              <a:rPr lang="es-CL" dirty="0"/>
              <a:t>: Setpoint HH celda de carga en minuto 5.</a:t>
            </a:r>
          </a:p>
          <a:p>
            <a:r>
              <a:rPr lang="es-CL" b="1" dirty="0"/>
              <a:t>Reward</a:t>
            </a:r>
            <a:r>
              <a:rPr lang="es-CL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CL" dirty="0"/>
              <a:t>1 si no hay perdidas </a:t>
            </a:r>
            <a:r>
              <a:rPr lang="es-CL" dirty="0">
                <a:sym typeface="Wingdings" panose="05000000000000000000" pitchFamily="2" charset="2"/>
              </a:rPr>
              <a:t> Perdidas menores a 100.</a:t>
            </a:r>
            <a:endParaRPr lang="es-CL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s-CL" dirty="0"/>
              <a:t>-1 si hay perdida </a:t>
            </a:r>
            <a:r>
              <a:rPr lang="es-CL" dirty="0">
                <a:sym typeface="Wingdings" panose="05000000000000000000" pitchFamily="2" charset="2"/>
              </a:rPr>
              <a:t> Perdidas mayores a 100.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s-CL" b="1" dirty="0"/>
              <a:t>Modelo</a:t>
            </a:r>
            <a:r>
              <a:rPr lang="es-CL" dirty="0"/>
              <a:t>:  </a:t>
            </a:r>
            <a:r>
              <a:rPr lang="es-CL" b="1" dirty="0" err="1"/>
              <a:t>Advantage</a:t>
            </a:r>
            <a:r>
              <a:rPr lang="es-CL" b="1" dirty="0"/>
              <a:t> </a:t>
            </a:r>
            <a:r>
              <a:rPr lang="es-CL" b="1" dirty="0" err="1"/>
              <a:t>Weighted</a:t>
            </a:r>
            <a:r>
              <a:rPr lang="es-CL" b="1" dirty="0"/>
              <a:t> Actor-</a:t>
            </a:r>
            <a:r>
              <a:rPr lang="es-CL" b="1" dirty="0" err="1"/>
              <a:t>Critic</a:t>
            </a:r>
            <a:r>
              <a:rPr lang="es-CL" dirty="0"/>
              <a:t>. </a:t>
            </a:r>
          </a:p>
          <a:p>
            <a:pPr marL="36900" indent="0">
              <a:buNone/>
            </a:pPr>
            <a:endParaRPr lang="es-CL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AFBCC-2537-FB18-9207-C34A3ED9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9C9F3227-83CD-3F5F-EA12-002967C829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0276-6A0C-8BC2-4573-37BA09F6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Modelamiento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1512B-A252-70F2-5597-8EA6E34E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22</a:t>
            </a:fld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3C8EFCA-808D-B853-0522-8E8381BA9144}"/>
              </a:ext>
            </a:extLst>
          </p:cNvPr>
          <p:cNvSpPr/>
          <p:nvPr/>
        </p:nvSpPr>
        <p:spPr>
          <a:xfrm>
            <a:off x="11267556" y="3727096"/>
            <a:ext cx="753546" cy="526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48270A-0E08-D37F-3F7E-4607CF24F5E5}"/>
              </a:ext>
            </a:extLst>
          </p:cNvPr>
          <p:cNvSpPr/>
          <p:nvPr/>
        </p:nvSpPr>
        <p:spPr>
          <a:xfrm>
            <a:off x="117848" y="2622992"/>
            <a:ext cx="1335742" cy="138056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b="1" dirty="0"/>
              <a:t>Estado de molino</a:t>
            </a:r>
            <a:endParaRPr lang="en-US" sz="9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44CAF6D-6D18-3EF6-620C-262EFA2B65CC}"/>
              </a:ext>
            </a:extLst>
          </p:cNvPr>
          <p:cNvSpPr/>
          <p:nvPr/>
        </p:nvSpPr>
        <p:spPr>
          <a:xfrm>
            <a:off x="2004919" y="3120407"/>
            <a:ext cx="1335742" cy="138056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b="1" dirty="0"/>
              <a:t>Acción que recomienda HH celda de carga en el minuto 5</a:t>
            </a:r>
            <a:endParaRPr lang="en-US" sz="9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A2064E-E9F7-3ACB-BCDE-4022A5BCBEF6}"/>
              </a:ext>
            </a:extLst>
          </p:cNvPr>
          <p:cNvSpPr/>
          <p:nvPr/>
        </p:nvSpPr>
        <p:spPr>
          <a:xfrm>
            <a:off x="3730624" y="2430125"/>
            <a:ext cx="1335742" cy="138056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900" b="1" dirty="0"/>
              <a:t>Recompensa:</a:t>
            </a:r>
          </a:p>
          <a:p>
            <a:r>
              <a:rPr lang="es-CL" sz="9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900" dirty="0"/>
              <a:t>-1 si hay pérdidas.</a:t>
            </a:r>
          </a:p>
          <a:p>
            <a:endParaRPr lang="es-CL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900" dirty="0"/>
              <a:t>1 si no hay pérdidas.</a:t>
            </a:r>
            <a:endParaRPr lang="en-US" sz="900" dirty="0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16A21D9-A9EF-EFA5-DE90-1861132DFEBB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1453590" y="3313274"/>
            <a:ext cx="551329" cy="497415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0D58B980-E4DB-06C8-D1A1-67142E8CCE85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340661" y="3120407"/>
            <a:ext cx="389963" cy="690282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28934B8D-5A06-77E8-1D51-4B90CC8F9B2D}"/>
              </a:ext>
            </a:extLst>
          </p:cNvPr>
          <p:cNvSpPr/>
          <p:nvPr/>
        </p:nvSpPr>
        <p:spPr>
          <a:xfrm>
            <a:off x="3730624" y="4005651"/>
            <a:ext cx="1335742" cy="138056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b="1" dirty="0"/>
              <a:t>Nuevo estado del molino dada la acción tomada</a:t>
            </a:r>
            <a:endParaRPr lang="en-US" sz="9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C6D9D5CE-64B1-E4E8-A50F-EE3923A41478}"/>
              </a:ext>
            </a:extLst>
          </p:cNvPr>
          <p:cNvCxnSpPr>
            <a:cxnSpLocks/>
            <a:stCxn id="6" idx="6"/>
            <a:endCxn id="22" idx="2"/>
          </p:cNvCxnSpPr>
          <p:nvPr/>
        </p:nvCxnSpPr>
        <p:spPr>
          <a:xfrm>
            <a:off x="3340661" y="3810689"/>
            <a:ext cx="389963" cy="885244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23AC348-7531-AE99-884A-49AA27CDE72E}"/>
              </a:ext>
            </a:extLst>
          </p:cNvPr>
          <p:cNvSpPr/>
          <p:nvPr/>
        </p:nvSpPr>
        <p:spPr>
          <a:xfrm>
            <a:off x="6230470" y="2622992"/>
            <a:ext cx="1335742" cy="138056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b="1" dirty="0"/>
              <a:t>Estado del molino</a:t>
            </a:r>
            <a:endParaRPr lang="en-US" sz="900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AEFDA12-D71B-4849-AA1D-B6FC125F0797}"/>
              </a:ext>
            </a:extLst>
          </p:cNvPr>
          <p:cNvSpPr/>
          <p:nvPr/>
        </p:nvSpPr>
        <p:spPr>
          <a:xfrm>
            <a:off x="8117541" y="3120407"/>
            <a:ext cx="1335742" cy="138056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b="1" dirty="0"/>
              <a:t>Acción que recomienda HH celda de carga en el minuto 5</a:t>
            </a:r>
            <a:endParaRPr lang="en-US" sz="900" b="1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A6A559-2553-C28E-F820-2E532DAFB001}"/>
              </a:ext>
            </a:extLst>
          </p:cNvPr>
          <p:cNvSpPr/>
          <p:nvPr/>
        </p:nvSpPr>
        <p:spPr>
          <a:xfrm>
            <a:off x="9843246" y="2430125"/>
            <a:ext cx="1335742" cy="138056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900" b="1" dirty="0"/>
              <a:t>Recompensa:</a:t>
            </a:r>
          </a:p>
          <a:p>
            <a:r>
              <a:rPr lang="es-CL" sz="9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900" dirty="0"/>
              <a:t>-1 si hay pérdidas.</a:t>
            </a:r>
          </a:p>
          <a:p>
            <a:endParaRPr lang="es-CL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900" dirty="0"/>
              <a:t>1 si no hay pérdidas.</a:t>
            </a:r>
            <a:endParaRPr lang="en-US" sz="900" dirty="0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8678D5B7-4201-F52B-9F36-B69A1319C436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>
            <a:off x="7566212" y="3313274"/>
            <a:ext cx="551329" cy="497415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A94CFC2A-0102-85D3-935C-5C39081D4803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 flipV="1">
            <a:off x="9453283" y="3120407"/>
            <a:ext cx="389963" cy="690282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86831CC-D660-833B-557D-247D954A5878}"/>
              </a:ext>
            </a:extLst>
          </p:cNvPr>
          <p:cNvSpPr/>
          <p:nvPr/>
        </p:nvSpPr>
        <p:spPr>
          <a:xfrm>
            <a:off x="9843246" y="4005651"/>
            <a:ext cx="1335742" cy="138056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b="1" dirty="0"/>
              <a:t>Nuevo estado del molino dada la acción tomada</a:t>
            </a:r>
            <a:endParaRPr lang="en-US" sz="900" b="1" dirty="0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E47A0875-9515-9B63-9B50-C43488E62C44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>
            <a:off x="9453283" y="3810689"/>
            <a:ext cx="389963" cy="885244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5AF578C2-698F-3BEB-F0B7-7D19BA58A9FB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 flipV="1">
            <a:off x="5066366" y="3313274"/>
            <a:ext cx="1164104" cy="1382659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A picture containing logo&#10;&#10;Description automatically generated">
            <a:extLst>
              <a:ext uri="{FF2B5EF4-FFF2-40B4-BE49-F238E27FC236}">
                <a16:creationId xmlns:a16="http://schemas.microsoft.com/office/drawing/2014/main" id="{8EE30D0B-F50E-FE24-6674-F04AB3B039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4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" grpId="0" animBg="1"/>
      <p:bldP spid="6" grpId="0" animBg="1"/>
      <p:bldP spid="7" grpId="0" animBg="1"/>
      <p:bldP spid="22" grpId="0" animBg="1"/>
      <p:bldP spid="26" grpId="0" animBg="1"/>
      <p:bldP spid="27" grpId="0" animBg="1"/>
      <p:bldP spid="28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CC37-4434-8579-D5DA-33F769C66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Modelo: </a:t>
            </a:r>
            <a:r>
              <a:rPr lang="es-CL" dirty="0" err="1"/>
              <a:t>Advantage</a:t>
            </a:r>
            <a:r>
              <a:rPr lang="es-CL" dirty="0"/>
              <a:t> </a:t>
            </a:r>
            <a:r>
              <a:rPr lang="es-CL" dirty="0" err="1"/>
              <a:t>Weighted</a:t>
            </a:r>
            <a:r>
              <a:rPr lang="es-CL" dirty="0"/>
              <a:t> Actor-</a:t>
            </a:r>
            <a:r>
              <a:rPr lang="es-CL" dirty="0" err="1"/>
              <a:t>Critic</a:t>
            </a:r>
            <a:r>
              <a:rPr lang="es-CL" dirty="0"/>
              <a:t> </a:t>
            </a:r>
            <a:br>
              <a:rPr lang="es-CL" dirty="0"/>
            </a:br>
            <a:r>
              <a:rPr lang="es-CL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98B55-5B38-F805-5B50-F26769E26B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CL" b="1" dirty="0"/>
              <a:t>Estudiar RL full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895E9-5E99-0B06-BE75-56C69D8E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BFA32E6-3E55-4169-96D3-4A8A2AEB6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12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6081-C83A-239E-28BC-8C851836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Entrenamiento</a:t>
            </a:r>
            <a:endParaRPr lang="en-US" dirty="0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00D6809-6AB1-81DB-4463-546F96791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84465CE4-E171-BDF1-4011-22174115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BE1F6BF0-3C6A-4A47-A592-211A5094F77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81E29-6E0C-63C4-868F-812CACE28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054" y="1973381"/>
            <a:ext cx="3718895" cy="2025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45DF77-AB92-8089-5EE5-17D4A9649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402" y="4223142"/>
            <a:ext cx="2763632" cy="20252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B498AE-8841-2014-B599-9DF9E71CE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497" y="1973381"/>
            <a:ext cx="2742537" cy="20252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14B16B-0690-E860-003B-3EB8C4D10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055" y="4223142"/>
            <a:ext cx="3718894" cy="201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7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782605"/>
            <a:ext cx="10353763" cy="1292789"/>
          </a:xfrm>
        </p:spPr>
        <p:txBody>
          <a:bodyPr>
            <a:noAutofit/>
          </a:bodyPr>
          <a:lstStyle/>
          <a:p>
            <a:r>
              <a:rPr lang="es-CL" sz="8000" dirty="0"/>
              <a:t>Resultados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25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8199C24-B796-EB85-8099-18AC553FA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3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6081-C83A-239E-28BC-8C851836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Evaluación – 2021/09</a:t>
            </a:r>
            <a:endParaRPr lang="en-US" dirty="0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00D6809-6AB1-81DB-4463-546F96791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84465CE4-E171-BDF1-4011-22174115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BE1F6BF0-3C6A-4A47-A592-211A5094F777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FEF5F-3D7A-06A8-94FD-EA93B5C71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45" y="2179999"/>
            <a:ext cx="5569706" cy="30331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33249E-8CE2-4771-C92B-45A874AB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853" y="2179999"/>
            <a:ext cx="4962454" cy="303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7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37CAEC5-77F5-7FBF-6A14-AD69C7D2B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1" y="1641020"/>
            <a:ext cx="6581971" cy="4607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F6081-C83A-239E-28BC-8C851836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Evaluación – 2021/09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D41-BA2A-A5B3-3114-8B1877DE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00D6809-6AB1-81DB-4463-546F96791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6DA87E-A1A4-6BA5-24DF-BC3BE22E1F0C}"/>
              </a:ext>
            </a:extLst>
          </p:cNvPr>
          <p:cNvCxnSpPr>
            <a:cxnSpLocks/>
          </p:cNvCxnSpPr>
          <p:nvPr/>
        </p:nvCxnSpPr>
        <p:spPr>
          <a:xfrm>
            <a:off x="1391079" y="2369574"/>
            <a:ext cx="0" cy="2133004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1C44A94-608C-0BB5-F3AF-9E79ECADF2FA}"/>
              </a:ext>
            </a:extLst>
          </p:cNvPr>
          <p:cNvSpPr/>
          <p:nvPr/>
        </p:nvSpPr>
        <p:spPr>
          <a:xfrm>
            <a:off x="1391079" y="2194438"/>
            <a:ext cx="683515" cy="35027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1A81CA2-8F1A-4E35-56E0-58904AD735AD}"/>
              </a:ext>
            </a:extLst>
          </p:cNvPr>
          <p:cNvSpPr/>
          <p:nvPr/>
        </p:nvSpPr>
        <p:spPr>
          <a:xfrm>
            <a:off x="2804974" y="2271252"/>
            <a:ext cx="1127976" cy="43184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FF056FA-442C-C7FA-F1CB-828AE83CE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281" y="1641021"/>
            <a:ext cx="3900495" cy="21241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21BDC1B-16E1-1C22-DDFF-0D9B9474AC27}"/>
              </a:ext>
            </a:extLst>
          </p:cNvPr>
          <p:cNvSpPr txBox="1"/>
          <p:nvPr/>
        </p:nvSpPr>
        <p:spPr>
          <a:xfrm>
            <a:off x="5752541" y="3339075"/>
            <a:ext cx="1127976" cy="27238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CL" sz="900" b="1" dirty="0">
                <a:solidFill>
                  <a:schemeClr val="bg1"/>
                </a:solidFill>
              </a:rPr>
              <a:t>Escenario inestable con buena recomendación: </a:t>
            </a:r>
            <a:r>
              <a:rPr lang="es-CL" sz="900" dirty="0">
                <a:solidFill>
                  <a:schemeClr val="bg1"/>
                </a:solidFill>
              </a:rPr>
              <a:t>TPH cae debido a que su celda de carga</a:t>
            </a:r>
            <a:r>
              <a:rPr lang="es-CL" sz="900" b="1" dirty="0">
                <a:solidFill>
                  <a:schemeClr val="bg1"/>
                </a:solidFill>
              </a:rPr>
              <a:t> </a:t>
            </a:r>
            <a:r>
              <a:rPr lang="es-CL" sz="900" dirty="0">
                <a:solidFill>
                  <a:schemeClr val="bg1"/>
                </a:solidFill>
              </a:rPr>
              <a:t>supera su setpoint y en consecuencia sistema de control actúa. La recomendación indica que se le de más espacio al molino para cargar, de este modo sistema de control no hubiese actuado.</a:t>
            </a:r>
            <a:endParaRPr lang="en-US" sz="9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8AA0496-B44C-8115-BBC4-555619368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281" y="3849349"/>
            <a:ext cx="3900495" cy="2422413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A6859A-6FB6-A070-9364-2FCB4191E225}"/>
              </a:ext>
            </a:extLst>
          </p:cNvPr>
          <p:cNvCxnSpPr>
            <a:cxnSpLocks/>
          </p:cNvCxnSpPr>
          <p:nvPr/>
        </p:nvCxnSpPr>
        <p:spPr>
          <a:xfrm>
            <a:off x="2890498" y="2362498"/>
            <a:ext cx="0" cy="2133004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05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6081-C83A-239E-28BC-8C851836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Evaluación – 2021/09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D41-BA2A-A5B3-3114-8B1877DE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00D6809-6AB1-81DB-4463-546F96791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C1401CD-8BDD-2B03-AFFA-1E7FEB1C9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31" y="1580050"/>
            <a:ext cx="7176289" cy="50234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645161-EF03-8906-9A02-C6ECDE31E3BB}"/>
              </a:ext>
            </a:extLst>
          </p:cNvPr>
          <p:cNvSpPr txBox="1"/>
          <p:nvPr/>
        </p:nvSpPr>
        <p:spPr>
          <a:xfrm>
            <a:off x="8426322" y="3429000"/>
            <a:ext cx="1169962" cy="16158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</a:rPr>
              <a:t>Escenario estable con buena recomendación: </a:t>
            </a:r>
            <a:r>
              <a:rPr lang="es-CL" sz="1100" dirty="0">
                <a:solidFill>
                  <a:schemeClr val="bg1"/>
                </a:solidFill>
              </a:rPr>
              <a:t>Recomendación esta en torno a la decisión real que tomo la operación.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8395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6081-C83A-239E-28BC-8C851836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Evaluación – 2021/09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D41-BA2A-A5B3-3114-8B1877DE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00D6809-6AB1-81DB-4463-546F96791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7645CD0-BC31-DD12-30E6-2F83C9259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921" y="1580050"/>
            <a:ext cx="7171509" cy="5020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BF8DA7-99E4-5FB6-C9CE-F3B14BC23888}"/>
              </a:ext>
            </a:extLst>
          </p:cNvPr>
          <p:cNvSpPr txBox="1"/>
          <p:nvPr/>
        </p:nvSpPr>
        <p:spPr>
          <a:xfrm>
            <a:off x="8409760" y="3447633"/>
            <a:ext cx="1231677" cy="26314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</a:rPr>
              <a:t>Escenario inestable con mala recomendación: </a:t>
            </a:r>
            <a:r>
              <a:rPr lang="es-CL" sz="1100" dirty="0">
                <a:solidFill>
                  <a:schemeClr val="bg1"/>
                </a:solidFill>
              </a:rPr>
              <a:t>Recomendación indica seguir cargando pero TPH cae pese a estar con una carga inferior (No actúa sistema de control). Caída asociada a embancamiento.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5B994A-CC1B-393E-6CB5-270FC366D3F5}"/>
              </a:ext>
            </a:extLst>
          </p:cNvPr>
          <p:cNvSpPr/>
          <p:nvPr/>
        </p:nvSpPr>
        <p:spPr>
          <a:xfrm>
            <a:off x="5292536" y="2334577"/>
            <a:ext cx="1127976" cy="43184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91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1B3D2-566C-89B1-E8CD-CE4623C53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CB629-3316-0162-FB91-0D30DEE19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51250" indent="-514350">
              <a:buFont typeface="+mj-lt"/>
              <a:buAutoNum type="romanLcPeriod"/>
            </a:pPr>
            <a:r>
              <a:rPr lang="es-CL" sz="2400" dirty="0"/>
              <a:t>Introducción</a:t>
            </a:r>
          </a:p>
          <a:p>
            <a:pPr marL="551250" indent="-514350">
              <a:buFont typeface="+mj-lt"/>
              <a:buAutoNum type="romanLcPeriod"/>
            </a:pPr>
            <a:r>
              <a:rPr lang="es-CL" sz="2400" dirty="0"/>
              <a:t>Explicación del fenómeno </a:t>
            </a:r>
          </a:p>
          <a:p>
            <a:pPr marL="551250" indent="-514350">
              <a:buFont typeface="+mj-lt"/>
              <a:buAutoNum type="romanLcPeriod"/>
            </a:pPr>
            <a:r>
              <a:rPr lang="es-CL" sz="2400" dirty="0"/>
              <a:t>EDA</a:t>
            </a:r>
          </a:p>
          <a:p>
            <a:pPr marL="551250" indent="-514350">
              <a:buFont typeface="+mj-lt"/>
              <a:buAutoNum type="romanLcPeriod"/>
            </a:pPr>
            <a:r>
              <a:rPr lang="es-CL" sz="2400" dirty="0"/>
              <a:t>Primer modelo</a:t>
            </a:r>
          </a:p>
          <a:p>
            <a:pPr marL="551250" indent="-514350">
              <a:buFont typeface="+mj-lt"/>
              <a:buAutoNum type="romanLcPeriod"/>
            </a:pPr>
            <a:r>
              <a:rPr lang="es-CL" sz="2400" dirty="0"/>
              <a:t>Marco teórico </a:t>
            </a:r>
          </a:p>
          <a:p>
            <a:pPr marL="551250" indent="-514350">
              <a:buFont typeface="+mj-lt"/>
              <a:buAutoNum type="romanLcPeriod"/>
            </a:pPr>
            <a:r>
              <a:rPr lang="es-CL" sz="2400" dirty="0"/>
              <a:t>Modelamiento</a:t>
            </a:r>
          </a:p>
          <a:p>
            <a:pPr marL="551250" indent="-514350">
              <a:buFont typeface="+mj-lt"/>
              <a:buAutoNum type="romanLcPeriod"/>
            </a:pPr>
            <a:r>
              <a:rPr lang="es-ES" sz="2400" dirty="0"/>
              <a:t>Resultados</a:t>
            </a:r>
          </a:p>
          <a:p>
            <a:pPr marL="551250" indent="-514350">
              <a:buFont typeface="+mj-lt"/>
              <a:buAutoNum type="romanLcPeriod"/>
            </a:pPr>
            <a:r>
              <a:rPr lang="es-CL" sz="2400" dirty="0"/>
              <a:t>Conclusiones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6E047-0841-5119-F5D3-64CD7EE9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ECE081DB-D1AB-8D66-A8E7-AA0C847CC6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6081-C83A-239E-28BC-8C851836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Evaluación – 2020/04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D41-BA2A-A5B3-3114-8B1877DE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00D6809-6AB1-81DB-4463-546F96791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21B02B6-B440-CB04-8D39-DE111199B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58" y="1641021"/>
            <a:ext cx="7171509" cy="5020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74C060-7505-CE22-F656-02874917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019" y="1641021"/>
            <a:ext cx="4490631" cy="2422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B5F3BE-1392-02F6-3D59-8219D57BA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19" y="4168303"/>
            <a:ext cx="3483363" cy="20973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4FE534-FD0B-AF53-1C2F-E16A2AD559D0}"/>
              </a:ext>
            </a:extLst>
          </p:cNvPr>
          <p:cNvSpPr txBox="1"/>
          <p:nvPr/>
        </p:nvSpPr>
        <p:spPr>
          <a:xfrm>
            <a:off x="6205891" y="3424775"/>
            <a:ext cx="1163098" cy="12772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</a:rPr>
              <a:t>Se observa un gran desvió de las acciones recomendadas vs las acciones efectivamente tomadas.</a:t>
            </a:r>
            <a:endParaRPr lang="es-CL" sz="11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6104-B044-3A93-507A-9F1A3DB1EDFE}"/>
              </a:ext>
            </a:extLst>
          </p:cNvPr>
          <p:cNvSpPr txBox="1"/>
          <p:nvPr/>
        </p:nvSpPr>
        <p:spPr>
          <a:xfrm>
            <a:off x="6205891" y="4749094"/>
            <a:ext cx="1163098" cy="12772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</a:rPr>
              <a:t>Esto se asocia a que no se esta considerando el nivel de desgaste de los revestimientos del equipo.</a:t>
            </a:r>
            <a:endParaRPr lang="es-CL" sz="11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8123AC-3195-0FEE-E1F7-A9ECB95860AF}"/>
              </a:ext>
            </a:extLst>
          </p:cNvPr>
          <p:cNvSpPr txBox="1"/>
          <p:nvPr/>
        </p:nvSpPr>
        <p:spPr>
          <a:xfrm>
            <a:off x="6205891" y="1717955"/>
            <a:ext cx="1163098" cy="6001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</a:rPr>
              <a:t>Escenario de revestimientos desgastados.</a:t>
            </a:r>
            <a:endParaRPr lang="es-CL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19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782605"/>
            <a:ext cx="10353763" cy="1292789"/>
          </a:xfrm>
        </p:spPr>
        <p:txBody>
          <a:bodyPr>
            <a:noAutofit/>
          </a:bodyPr>
          <a:lstStyle/>
          <a:p>
            <a:r>
              <a:rPr lang="es-CL" sz="8000" dirty="0"/>
              <a:t>Conclusiones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31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E6487F99-ECBE-EEC6-3217-A9F28DBE9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36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AAC5-C0CB-B6DF-410B-ED4B8766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Conclusiones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04CB4-1328-9132-CF9D-DFD6A6F63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Se observa una tendencia a aprender políticas optimas caracterizadas por altos niveles de carga.</a:t>
            </a:r>
          </a:p>
          <a:p>
            <a:pPr marL="36900" indent="0">
              <a:buNone/>
            </a:pPr>
            <a:endParaRPr lang="es-ES" dirty="0"/>
          </a:p>
          <a:p>
            <a:r>
              <a:rPr lang="es-ES" dirty="0"/>
              <a:t>Se necesita una mejor caracterización del nivel de desgaste de los revestimientos del molino, ya que se pueden generar recomendaciones fuera de su alcance.</a:t>
            </a:r>
          </a:p>
          <a:p>
            <a:pPr marL="36900" indent="0">
              <a:buNone/>
            </a:pPr>
            <a:endParaRPr lang="es-ES" dirty="0"/>
          </a:p>
          <a:p>
            <a:r>
              <a:rPr lang="es-ES" dirty="0"/>
              <a:t>Políticas aprendidas son consistentes con los resultados esperados a partir de conocimiento previo.</a:t>
            </a:r>
          </a:p>
          <a:p>
            <a:endParaRPr lang="es-ES" dirty="0"/>
          </a:p>
          <a:p>
            <a:r>
              <a:rPr lang="es-ES" dirty="0"/>
              <a:t>Surge la necesidad de poder testear las políticas aprendidas.</a:t>
            </a:r>
          </a:p>
          <a:p>
            <a:endParaRPr lang="es-ES" dirty="0"/>
          </a:p>
          <a:p>
            <a:r>
              <a:rPr lang="es-ES" dirty="0"/>
              <a:t>No se puede decir de manera categórica que las políticas aprendidas son óptimas o seguras debido a que no es posible la experimentación en la planta.</a:t>
            </a:r>
            <a:endParaRPr lang="en-US" dirty="0"/>
          </a:p>
          <a:p>
            <a:pPr marL="36900" indent="0">
              <a:buNone/>
            </a:pPr>
            <a:endParaRPr lang="es-ES" dirty="0"/>
          </a:p>
          <a:p>
            <a:r>
              <a:rPr lang="es-ES" dirty="0"/>
              <a:t>Es necesario diseñar nuevas metodologías para poder testear de manera robusta las políticas aprendidas a partir del mismo tipo de estructura de información con la cual se entrena el algoritmo.</a:t>
            </a:r>
          </a:p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E1540-171D-43DB-046D-4C8DD3C2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439D1F2B-2984-7668-6346-38CB90046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0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54BF-D942-986D-69FF-F57BAE764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791" y="654422"/>
            <a:ext cx="3382832" cy="2775073"/>
          </a:xfrm>
        </p:spPr>
        <p:txBody>
          <a:bodyPr>
            <a:normAutofit fontScale="90000"/>
          </a:bodyPr>
          <a:lstStyle/>
          <a:p>
            <a:pPr algn="l"/>
            <a:r>
              <a:rPr lang="es-ES" sz="2800" b="1" dirty="0"/>
              <a:t>Recomendación de variables manipulables en molinos SAG con Deep Reinforcement Learning Offline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71473-F666-E6F9-2BB0-7ACC196D0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789" y="3537066"/>
            <a:ext cx="3382831" cy="1185333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s-CL" b="1" dirty="0">
                <a:solidFill>
                  <a:schemeClr val="tx2"/>
                </a:solidFill>
              </a:rPr>
              <a:t>Entrega final</a:t>
            </a:r>
          </a:p>
          <a:p>
            <a:pPr algn="l"/>
            <a:r>
              <a:rPr lang="es-CL" dirty="0">
                <a:solidFill>
                  <a:schemeClr val="tx2"/>
                </a:solidFill>
              </a:rPr>
              <a:t>José Luis Cádiz S.</a:t>
            </a:r>
          </a:p>
          <a:p>
            <a:pPr algn="l"/>
            <a:r>
              <a:rPr lang="es-CL" dirty="0">
                <a:solidFill>
                  <a:schemeClr val="tx2"/>
                </a:solidFill>
              </a:rPr>
              <a:t>Seminario de robótica y sistemas autónomos – EL 7021 Otoño 2023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Content Placeholder 4" descr="A picture containing old, dirty, area, engine">
            <a:extLst>
              <a:ext uri="{FF2B5EF4-FFF2-40B4-BE49-F238E27FC236}">
                <a16:creationId xmlns:a16="http://schemas.microsoft.com/office/drawing/2014/main" id="{67248FB2-6D49-7A4F-26F5-143B16AB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r="30879"/>
          <a:stretch/>
        </p:blipFill>
        <p:spPr>
          <a:xfrm>
            <a:off x="4654296" y="0"/>
            <a:ext cx="7537704" cy="685799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F36221CE-184B-A8B9-761F-1A39B4627A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14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856578"/>
            <a:ext cx="10353763" cy="1140644"/>
          </a:xfrm>
        </p:spPr>
        <p:txBody>
          <a:bodyPr>
            <a:noAutofit/>
          </a:bodyPr>
          <a:lstStyle/>
          <a:p>
            <a:r>
              <a:rPr lang="es-CL" sz="8000" dirty="0"/>
              <a:t>Introducción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95861A0E-C7BB-8A08-18AD-132BF8E396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9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A3BC-50E9-D784-E7B0-01E11B20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Introducción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A0542-B3AF-327C-28BE-C1346F314F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95" y="2223657"/>
            <a:ext cx="10353761" cy="3424107"/>
          </a:xfrm>
        </p:spPr>
        <p:txBody>
          <a:bodyPr>
            <a:normAutofit/>
          </a:bodyPr>
          <a:lstStyle/>
          <a:p>
            <a:r>
              <a:rPr lang="es-CL" dirty="0"/>
              <a:t>La necesidad de procesos mineros más eficientes es la motivación de este trabajo.</a:t>
            </a:r>
          </a:p>
          <a:p>
            <a:pPr marL="36900" indent="0">
              <a:buNone/>
            </a:pPr>
            <a:endParaRPr lang="es-CL" dirty="0"/>
          </a:p>
          <a:p>
            <a:r>
              <a:rPr lang="es-CL" dirty="0"/>
              <a:t>Este trabajo esta enfocado en mantener estable la producción en escenarios operacionales complejos pero la idea también puede ser extrapolada a la reducción de consumo hídrico o energético.</a:t>
            </a:r>
          </a:p>
          <a:p>
            <a:endParaRPr lang="en-US" dirty="0"/>
          </a:p>
          <a:p>
            <a:r>
              <a:rPr lang="es-ES" dirty="0"/>
              <a:t>Los altos costos de inversión de los molinos SAG implican que se deben operar de manera cuidadosa; esto último motiva el uso de Reinforcement Learning Offline.</a:t>
            </a:r>
            <a:endParaRPr lang="es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5B733-6293-CD55-E9AC-EB15452D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96717B44-8DCF-0554-A9A7-926BF01530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6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207495"/>
            <a:ext cx="10353763" cy="2443009"/>
          </a:xfrm>
        </p:spPr>
        <p:txBody>
          <a:bodyPr>
            <a:noAutofit/>
          </a:bodyPr>
          <a:lstStyle/>
          <a:p>
            <a:r>
              <a:rPr lang="es-CL" sz="8000" dirty="0"/>
              <a:t>Explicación del fenómeno 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ACC64582-3798-E1BD-115B-9BAE642DA2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9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Explicación del fenómeno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AFE7AAC-EAFF-A8AE-00A8-8236F1891B16}"/>
              </a:ext>
            </a:extLst>
          </p:cNvPr>
          <p:cNvSpPr/>
          <p:nvPr/>
        </p:nvSpPr>
        <p:spPr>
          <a:xfrm>
            <a:off x="1002482" y="1656735"/>
            <a:ext cx="10176387" cy="319511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7534B94-E8F2-5768-D673-0B141BBCA38D}"/>
              </a:ext>
            </a:extLst>
          </p:cNvPr>
          <p:cNvGrpSpPr/>
          <p:nvPr/>
        </p:nvGrpSpPr>
        <p:grpSpPr>
          <a:xfrm>
            <a:off x="1489183" y="2074608"/>
            <a:ext cx="5835444" cy="2281795"/>
            <a:chOff x="1489183" y="2074608"/>
            <a:chExt cx="5835444" cy="228179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6D3A338-5AA5-C030-EE2F-424BFDCB0F16}"/>
                </a:ext>
              </a:extLst>
            </p:cNvPr>
            <p:cNvGrpSpPr/>
            <p:nvPr/>
          </p:nvGrpSpPr>
          <p:grpSpPr>
            <a:xfrm>
              <a:off x="1489183" y="2074608"/>
              <a:ext cx="4655571" cy="2032328"/>
              <a:chOff x="1489183" y="2074608"/>
              <a:chExt cx="4655571" cy="2032328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0D7712D-B873-EA00-A26C-61873062D351}"/>
                  </a:ext>
                </a:extLst>
              </p:cNvPr>
              <p:cNvCxnSpPr/>
              <p:nvPr/>
            </p:nvCxnSpPr>
            <p:spPr>
              <a:xfrm>
                <a:off x="2241348" y="2984092"/>
                <a:ext cx="3903406" cy="0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DB9BFCF-890A-D3CB-97E1-0297108BD8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1348" y="2074608"/>
                <a:ext cx="0" cy="909484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D136D43-493C-B984-B01A-4B6A72D3F1F7}"/>
                  </a:ext>
                </a:extLst>
              </p:cNvPr>
              <p:cNvCxnSpPr/>
              <p:nvPr/>
            </p:nvCxnSpPr>
            <p:spPr>
              <a:xfrm>
                <a:off x="2241348" y="2561305"/>
                <a:ext cx="3834580" cy="0"/>
              </a:xfrm>
              <a:prstGeom prst="line">
                <a:avLst/>
              </a:prstGeom>
              <a:ln w="158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C5606D7-D9BA-98A7-95A6-44CA6996C700}"/>
                  </a:ext>
                </a:extLst>
              </p:cNvPr>
              <p:cNvSpPr/>
              <p:nvPr/>
            </p:nvSpPr>
            <p:spPr>
              <a:xfrm>
                <a:off x="2280678" y="2561305"/>
                <a:ext cx="3795250" cy="45719"/>
              </a:xfrm>
              <a:custGeom>
                <a:avLst/>
                <a:gdLst>
                  <a:gd name="connsiteX0" fmla="*/ 0 w 3873909"/>
                  <a:gd name="connsiteY0" fmla="*/ 33250 h 92244"/>
                  <a:gd name="connsiteX1" fmla="*/ 49161 w 3873909"/>
                  <a:gd name="connsiteY1" fmla="*/ 62747 h 92244"/>
                  <a:gd name="connsiteX2" fmla="*/ 176980 w 3873909"/>
                  <a:gd name="connsiteY2" fmla="*/ 43083 h 92244"/>
                  <a:gd name="connsiteX3" fmla="*/ 206477 w 3873909"/>
                  <a:gd name="connsiteY3" fmla="*/ 3753 h 92244"/>
                  <a:gd name="connsiteX4" fmla="*/ 363793 w 3873909"/>
                  <a:gd name="connsiteY4" fmla="*/ 33250 h 92244"/>
                  <a:gd name="connsiteX5" fmla="*/ 521109 w 3873909"/>
                  <a:gd name="connsiteY5" fmla="*/ 52915 h 92244"/>
                  <a:gd name="connsiteX6" fmla="*/ 560438 w 3873909"/>
                  <a:gd name="connsiteY6" fmla="*/ 62747 h 92244"/>
                  <a:gd name="connsiteX7" fmla="*/ 835742 w 3873909"/>
                  <a:gd name="connsiteY7" fmla="*/ 43083 h 92244"/>
                  <a:gd name="connsiteX8" fmla="*/ 904567 w 3873909"/>
                  <a:gd name="connsiteY8" fmla="*/ 23418 h 92244"/>
                  <a:gd name="connsiteX9" fmla="*/ 1091380 w 3873909"/>
                  <a:gd name="connsiteY9" fmla="*/ 33250 h 92244"/>
                  <a:gd name="connsiteX10" fmla="*/ 1140542 w 3873909"/>
                  <a:gd name="connsiteY10" fmla="*/ 43083 h 92244"/>
                  <a:gd name="connsiteX11" fmla="*/ 1229032 w 3873909"/>
                  <a:gd name="connsiteY11" fmla="*/ 52915 h 92244"/>
                  <a:gd name="connsiteX12" fmla="*/ 1307690 w 3873909"/>
                  <a:gd name="connsiteY12" fmla="*/ 72579 h 92244"/>
                  <a:gd name="connsiteX13" fmla="*/ 1356851 w 3873909"/>
                  <a:gd name="connsiteY13" fmla="*/ 62747 h 92244"/>
                  <a:gd name="connsiteX14" fmla="*/ 1524000 w 3873909"/>
                  <a:gd name="connsiteY14" fmla="*/ 52915 h 92244"/>
                  <a:gd name="connsiteX15" fmla="*/ 1602658 w 3873909"/>
                  <a:gd name="connsiteY15" fmla="*/ 33250 h 92244"/>
                  <a:gd name="connsiteX16" fmla="*/ 1730477 w 3873909"/>
                  <a:gd name="connsiteY16" fmla="*/ 43083 h 92244"/>
                  <a:gd name="connsiteX17" fmla="*/ 1809135 w 3873909"/>
                  <a:gd name="connsiteY17" fmla="*/ 52915 h 92244"/>
                  <a:gd name="connsiteX18" fmla="*/ 1986116 w 3873909"/>
                  <a:gd name="connsiteY18" fmla="*/ 72579 h 92244"/>
                  <a:gd name="connsiteX19" fmla="*/ 2074606 w 3873909"/>
                  <a:gd name="connsiteY19" fmla="*/ 62747 h 92244"/>
                  <a:gd name="connsiteX20" fmla="*/ 2113935 w 3873909"/>
                  <a:gd name="connsiteY20" fmla="*/ 52915 h 92244"/>
                  <a:gd name="connsiteX21" fmla="*/ 2192593 w 3873909"/>
                  <a:gd name="connsiteY21" fmla="*/ 43083 h 92244"/>
                  <a:gd name="connsiteX22" fmla="*/ 2241754 w 3873909"/>
                  <a:gd name="connsiteY22" fmla="*/ 23418 h 92244"/>
                  <a:gd name="connsiteX23" fmla="*/ 2576051 w 3873909"/>
                  <a:gd name="connsiteY23" fmla="*/ 33250 h 92244"/>
                  <a:gd name="connsiteX24" fmla="*/ 2605548 w 3873909"/>
                  <a:gd name="connsiteY24" fmla="*/ 52915 h 92244"/>
                  <a:gd name="connsiteX25" fmla="*/ 3048000 w 3873909"/>
                  <a:gd name="connsiteY25" fmla="*/ 62747 h 92244"/>
                  <a:gd name="connsiteX26" fmla="*/ 3106993 w 3873909"/>
                  <a:gd name="connsiteY26" fmla="*/ 52915 h 92244"/>
                  <a:gd name="connsiteX27" fmla="*/ 3146322 w 3873909"/>
                  <a:gd name="connsiteY27" fmla="*/ 43083 h 92244"/>
                  <a:gd name="connsiteX28" fmla="*/ 3215148 w 3873909"/>
                  <a:gd name="connsiteY28" fmla="*/ 33250 h 92244"/>
                  <a:gd name="connsiteX29" fmla="*/ 3401961 w 3873909"/>
                  <a:gd name="connsiteY29" fmla="*/ 43083 h 92244"/>
                  <a:gd name="connsiteX30" fmla="*/ 3431458 w 3873909"/>
                  <a:gd name="connsiteY30" fmla="*/ 52915 h 92244"/>
                  <a:gd name="connsiteX31" fmla="*/ 3480619 w 3873909"/>
                  <a:gd name="connsiteY31" fmla="*/ 72579 h 92244"/>
                  <a:gd name="connsiteX32" fmla="*/ 3539613 w 3873909"/>
                  <a:gd name="connsiteY32" fmla="*/ 82412 h 92244"/>
                  <a:gd name="connsiteX33" fmla="*/ 3588774 w 3873909"/>
                  <a:gd name="connsiteY33" fmla="*/ 92244 h 92244"/>
                  <a:gd name="connsiteX34" fmla="*/ 3746090 w 3873909"/>
                  <a:gd name="connsiteY34" fmla="*/ 82412 h 92244"/>
                  <a:gd name="connsiteX35" fmla="*/ 3814916 w 3873909"/>
                  <a:gd name="connsiteY35" fmla="*/ 52915 h 92244"/>
                  <a:gd name="connsiteX36" fmla="*/ 3873909 w 3873909"/>
                  <a:gd name="connsiteY36" fmla="*/ 52915 h 92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873909" h="92244">
                    <a:moveTo>
                      <a:pt x="0" y="33250"/>
                    </a:moveTo>
                    <a:cubicBezTo>
                      <a:pt x="16387" y="43082"/>
                      <a:pt x="30243" y="60044"/>
                      <a:pt x="49161" y="62747"/>
                    </a:cubicBezTo>
                    <a:cubicBezTo>
                      <a:pt x="85193" y="67895"/>
                      <a:pt x="138859" y="52613"/>
                      <a:pt x="176980" y="43083"/>
                    </a:cubicBezTo>
                    <a:cubicBezTo>
                      <a:pt x="186812" y="29973"/>
                      <a:pt x="190509" y="7438"/>
                      <a:pt x="206477" y="3753"/>
                    </a:cubicBezTo>
                    <a:cubicBezTo>
                      <a:pt x="268440" y="-10546"/>
                      <a:pt x="309413" y="19655"/>
                      <a:pt x="363793" y="33250"/>
                    </a:cubicBezTo>
                    <a:cubicBezTo>
                      <a:pt x="404459" y="43417"/>
                      <a:pt x="486908" y="49495"/>
                      <a:pt x="521109" y="52915"/>
                    </a:cubicBezTo>
                    <a:cubicBezTo>
                      <a:pt x="534219" y="56192"/>
                      <a:pt x="546925" y="62747"/>
                      <a:pt x="560438" y="62747"/>
                    </a:cubicBezTo>
                    <a:cubicBezTo>
                      <a:pt x="619190" y="62747"/>
                      <a:pt x="754571" y="61815"/>
                      <a:pt x="835742" y="43083"/>
                    </a:cubicBezTo>
                    <a:cubicBezTo>
                      <a:pt x="858991" y="37718"/>
                      <a:pt x="881625" y="29973"/>
                      <a:pt x="904567" y="23418"/>
                    </a:cubicBezTo>
                    <a:cubicBezTo>
                      <a:pt x="966838" y="26695"/>
                      <a:pt x="1029238" y="28071"/>
                      <a:pt x="1091380" y="33250"/>
                    </a:cubicBezTo>
                    <a:cubicBezTo>
                      <a:pt x="1108034" y="34638"/>
                      <a:pt x="1123998" y="40720"/>
                      <a:pt x="1140542" y="43083"/>
                    </a:cubicBezTo>
                    <a:cubicBezTo>
                      <a:pt x="1169922" y="47280"/>
                      <a:pt x="1199535" y="49638"/>
                      <a:pt x="1229032" y="52915"/>
                    </a:cubicBezTo>
                    <a:cubicBezTo>
                      <a:pt x="1252308" y="60673"/>
                      <a:pt x="1283961" y="72579"/>
                      <a:pt x="1307690" y="72579"/>
                    </a:cubicBezTo>
                    <a:cubicBezTo>
                      <a:pt x="1324402" y="72579"/>
                      <a:pt x="1340208" y="64260"/>
                      <a:pt x="1356851" y="62747"/>
                    </a:cubicBezTo>
                    <a:cubicBezTo>
                      <a:pt x="1412434" y="57694"/>
                      <a:pt x="1468284" y="56192"/>
                      <a:pt x="1524000" y="52915"/>
                    </a:cubicBezTo>
                    <a:cubicBezTo>
                      <a:pt x="1550219" y="46360"/>
                      <a:pt x="1575662" y="34535"/>
                      <a:pt x="1602658" y="33250"/>
                    </a:cubicBezTo>
                    <a:cubicBezTo>
                      <a:pt x="1645342" y="31217"/>
                      <a:pt x="1687937" y="39031"/>
                      <a:pt x="1730477" y="43083"/>
                    </a:cubicBezTo>
                    <a:cubicBezTo>
                      <a:pt x="1756781" y="45588"/>
                      <a:pt x="1782886" y="49886"/>
                      <a:pt x="1809135" y="52915"/>
                    </a:cubicBezTo>
                    <a:lnTo>
                      <a:pt x="1986116" y="72579"/>
                    </a:lnTo>
                    <a:cubicBezTo>
                      <a:pt x="2015613" y="69302"/>
                      <a:pt x="2045273" y="67260"/>
                      <a:pt x="2074606" y="62747"/>
                    </a:cubicBezTo>
                    <a:cubicBezTo>
                      <a:pt x="2087962" y="60692"/>
                      <a:pt x="2100606" y="55136"/>
                      <a:pt x="2113935" y="52915"/>
                    </a:cubicBezTo>
                    <a:cubicBezTo>
                      <a:pt x="2139999" y="48571"/>
                      <a:pt x="2166374" y="46360"/>
                      <a:pt x="2192593" y="43083"/>
                    </a:cubicBezTo>
                    <a:cubicBezTo>
                      <a:pt x="2208980" y="36528"/>
                      <a:pt x="2224230" y="25521"/>
                      <a:pt x="2241754" y="23418"/>
                    </a:cubicBezTo>
                    <a:cubicBezTo>
                      <a:pt x="2419994" y="2029"/>
                      <a:pt x="2419120" y="10832"/>
                      <a:pt x="2576051" y="33250"/>
                    </a:cubicBezTo>
                    <a:cubicBezTo>
                      <a:pt x="2585883" y="39805"/>
                      <a:pt x="2593850" y="51244"/>
                      <a:pt x="2605548" y="52915"/>
                    </a:cubicBezTo>
                    <a:cubicBezTo>
                      <a:pt x="2815334" y="82884"/>
                      <a:pt x="2850255" y="72634"/>
                      <a:pt x="3048000" y="62747"/>
                    </a:cubicBezTo>
                    <a:cubicBezTo>
                      <a:pt x="3067664" y="59470"/>
                      <a:pt x="3087445" y="56825"/>
                      <a:pt x="3106993" y="52915"/>
                    </a:cubicBezTo>
                    <a:cubicBezTo>
                      <a:pt x="3120244" y="50265"/>
                      <a:pt x="3133027" y="45500"/>
                      <a:pt x="3146322" y="43083"/>
                    </a:cubicBezTo>
                    <a:cubicBezTo>
                      <a:pt x="3169123" y="38937"/>
                      <a:pt x="3192206" y="36528"/>
                      <a:pt x="3215148" y="33250"/>
                    </a:cubicBezTo>
                    <a:cubicBezTo>
                      <a:pt x="3277419" y="36528"/>
                      <a:pt x="3339860" y="37437"/>
                      <a:pt x="3401961" y="43083"/>
                    </a:cubicBezTo>
                    <a:cubicBezTo>
                      <a:pt x="3412283" y="44021"/>
                      <a:pt x="3421754" y="49276"/>
                      <a:pt x="3431458" y="52915"/>
                    </a:cubicBezTo>
                    <a:cubicBezTo>
                      <a:pt x="3447984" y="59112"/>
                      <a:pt x="3463592" y="67935"/>
                      <a:pt x="3480619" y="72579"/>
                    </a:cubicBezTo>
                    <a:cubicBezTo>
                      <a:pt x="3499852" y="77825"/>
                      <a:pt x="3519999" y="78846"/>
                      <a:pt x="3539613" y="82412"/>
                    </a:cubicBezTo>
                    <a:cubicBezTo>
                      <a:pt x="3556055" y="85402"/>
                      <a:pt x="3572387" y="88967"/>
                      <a:pt x="3588774" y="92244"/>
                    </a:cubicBezTo>
                    <a:cubicBezTo>
                      <a:pt x="3641213" y="88967"/>
                      <a:pt x="3694130" y="90206"/>
                      <a:pt x="3746090" y="82412"/>
                    </a:cubicBezTo>
                    <a:cubicBezTo>
                      <a:pt x="3881358" y="62122"/>
                      <a:pt x="3710230" y="64547"/>
                      <a:pt x="3814916" y="52915"/>
                    </a:cubicBezTo>
                    <a:cubicBezTo>
                      <a:pt x="3834460" y="50743"/>
                      <a:pt x="3854245" y="52915"/>
                      <a:pt x="3873909" y="52915"/>
                    </a:cubicBezTo>
                  </a:path>
                </a:pathLst>
              </a:custGeom>
              <a:noFill/>
              <a:ln w="2222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38A7CE3-B84C-0CCD-5A5A-EDA88F081B4B}"/>
                  </a:ext>
                </a:extLst>
              </p:cNvPr>
              <p:cNvCxnSpPr/>
              <p:nvPr/>
            </p:nvCxnSpPr>
            <p:spPr>
              <a:xfrm>
                <a:off x="2241348" y="4106936"/>
                <a:ext cx="3903406" cy="0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7A959FD1-06FF-6753-0528-C8EBADD336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1348" y="3197452"/>
                <a:ext cx="0" cy="909484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FD709BD-FD41-D51F-A210-E34F3EA4A6F6}"/>
                  </a:ext>
                </a:extLst>
              </p:cNvPr>
              <p:cNvCxnSpPr/>
              <p:nvPr/>
            </p:nvCxnSpPr>
            <p:spPr>
              <a:xfrm>
                <a:off x="2275761" y="3448174"/>
                <a:ext cx="3834580" cy="0"/>
              </a:xfrm>
              <a:prstGeom prst="line">
                <a:avLst/>
              </a:prstGeom>
              <a:ln w="15875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4EEE206-1616-C644-0276-870782E17A7E}"/>
                  </a:ext>
                </a:extLst>
              </p:cNvPr>
              <p:cNvSpPr/>
              <p:nvPr/>
            </p:nvSpPr>
            <p:spPr>
              <a:xfrm>
                <a:off x="2295426" y="3563459"/>
                <a:ext cx="3795250" cy="45719"/>
              </a:xfrm>
              <a:custGeom>
                <a:avLst/>
                <a:gdLst>
                  <a:gd name="connsiteX0" fmla="*/ 0 w 3873909"/>
                  <a:gd name="connsiteY0" fmla="*/ 33250 h 92244"/>
                  <a:gd name="connsiteX1" fmla="*/ 49161 w 3873909"/>
                  <a:gd name="connsiteY1" fmla="*/ 62747 h 92244"/>
                  <a:gd name="connsiteX2" fmla="*/ 176980 w 3873909"/>
                  <a:gd name="connsiteY2" fmla="*/ 43083 h 92244"/>
                  <a:gd name="connsiteX3" fmla="*/ 206477 w 3873909"/>
                  <a:gd name="connsiteY3" fmla="*/ 3753 h 92244"/>
                  <a:gd name="connsiteX4" fmla="*/ 363793 w 3873909"/>
                  <a:gd name="connsiteY4" fmla="*/ 33250 h 92244"/>
                  <a:gd name="connsiteX5" fmla="*/ 521109 w 3873909"/>
                  <a:gd name="connsiteY5" fmla="*/ 52915 h 92244"/>
                  <a:gd name="connsiteX6" fmla="*/ 560438 w 3873909"/>
                  <a:gd name="connsiteY6" fmla="*/ 62747 h 92244"/>
                  <a:gd name="connsiteX7" fmla="*/ 835742 w 3873909"/>
                  <a:gd name="connsiteY7" fmla="*/ 43083 h 92244"/>
                  <a:gd name="connsiteX8" fmla="*/ 904567 w 3873909"/>
                  <a:gd name="connsiteY8" fmla="*/ 23418 h 92244"/>
                  <a:gd name="connsiteX9" fmla="*/ 1091380 w 3873909"/>
                  <a:gd name="connsiteY9" fmla="*/ 33250 h 92244"/>
                  <a:gd name="connsiteX10" fmla="*/ 1140542 w 3873909"/>
                  <a:gd name="connsiteY10" fmla="*/ 43083 h 92244"/>
                  <a:gd name="connsiteX11" fmla="*/ 1229032 w 3873909"/>
                  <a:gd name="connsiteY11" fmla="*/ 52915 h 92244"/>
                  <a:gd name="connsiteX12" fmla="*/ 1307690 w 3873909"/>
                  <a:gd name="connsiteY12" fmla="*/ 72579 h 92244"/>
                  <a:gd name="connsiteX13" fmla="*/ 1356851 w 3873909"/>
                  <a:gd name="connsiteY13" fmla="*/ 62747 h 92244"/>
                  <a:gd name="connsiteX14" fmla="*/ 1524000 w 3873909"/>
                  <a:gd name="connsiteY14" fmla="*/ 52915 h 92244"/>
                  <a:gd name="connsiteX15" fmla="*/ 1602658 w 3873909"/>
                  <a:gd name="connsiteY15" fmla="*/ 33250 h 92244"/>
                  <a:gd name="connsiteX16" fmla="*/ 1730477 w 3873909"/>
                  <a:gd name="connsiteY16" fmla="*/ 43083 h 92244"/>
                  <a:gd name="connsiteX17" fmla="*/ 1809135 w 3873909"/>
                  <a:gd name="connsiteY17" fmla="*/ 52915 h 92244"/>
                  <a:gd name="connsiteX18" fmla="*/ 1986116 w 3873909"/>
                  <a:gd name="connsiteY18" fmla="*/ 72579 h 92244"/>
                  <a:gd name="connsiteX19" fmla="*/ 2074606 w 3873909"/>
                  <a:gd name="connsiteY19" fmla="*/ 62747 h 92244"/>
                  <a:gd name="connsiteX20" fmla="*/ 2113935 w 3873909"/>
                  <a:gd name="connsiteY20" fmla="*/ 52915 h 92244"/>
                  <a:gd name="connsiteX21" fmla="*/ 2192593 w 3873909"/>
                  <a:gd name="connsiteY21" fmla="*/ 43083 h 92244"/>
                  <a:gd name="connsiteX22" fmla="*/ 2241754 w 3873909"/>
                  <a:gd name="connsiteY22" fmla="*/ 23418 h 92244"/>
                  <a:gd name="connsiteX23" fmla="*/ 2576051 w 3873909"/>
                  <a:gd name="connsiteY23" fmla="*/ 33250 h 92244"/>
                  <a:gd name="connsiteX24" fmla="*/ 2605548 w 3873909"/>
                  <a:gd name="connsiteY24" fmla="*/ 52915 h 92244"/>
                  <a:gd name="connsiteX25" fmla="*/ 3048000 w 3873909"/>
                  <a:gd name="connsiteY25" fmla="*/ 62747 h 92244"/>
                  <a:gd name="connsiteX26" fmla="*/ 3106993 w 3873909"/>
                  <a:gd name="connsiteY26" fmla="*/ 52915 h 92244"/>
                  <a:gd name="connsiteX27" fmla="*/ 3146322 w 3873909"/>
                  <a:gd name="connsiteY27" fmla="*/ 43083 h 92244"/>
                  <a:gd name="connsiteX28" fmla="*/ 3215148 w 3873909"/>
                  <a:gd name="connsiteY28" fmla="*/ 33250 h 92244"/>
                  <a:gd name="connsiteX29" fmla="*/ 3401961 w 3873909"/>
                  <a:gd name="connsiteY29" fmla="*/ 43083 h 92244"/>
                  <a:gd name="connsiteX30" fmla="*/ 3431458 w 3873909"/>
                  <a:gd name="connsiteY30" fmla="*/ 52915 h 92244"/>
                  <a:gd name="connsiteX31" fmla="*/ 3480619 w 3873909"/>
                  <a:gd name="connsiteY31" fmla="*/ 72579 h 92244"/>
                  <a:gd name="connsiteX32" fmla="*/ 3539613 w 3873909"/>
                  <a:gd name="connsiteY32" fmla="*/ 82412 h 92244"/>
                  <a:gd name="connsiteX33" fmla="*/ 3588774 w 3873909"/>
                  <a:gd name="connsiteY33" fmla="*/ 92244 h 92244"/>
                  <a:gd name="connsiteX34" fmla="*/ 3746090 w 3873909"/>
                  <a:gd name="connsiteY34" fmla="*/ 82412 h 92244"/>
                  <a:gd name="connsiteX35" fmla="*/ 3814916 w 3873909"/>
                  <a:gd name="connsiteY35" fmla="*/ 52915 h 92244"/>
                  <a:gd name="connsiteX36" fmla="*/ 3873909 w 3873909"/>
                  <a:gd name="connsiteY36" fmla="*/ 52915 h 92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873909" h="92244">
                    <a:moveTo>
                      <a:pt x="0" y="33250"/>
                    </a:moveTo>
                    <a:cubicBezTo>
                      <a:pt x="16387" y="43082"/>
                      <a:pt x="30243" y="60044"/>
                      <a:pt x="49161" y="62747"/>
                    </a:cubicBezTo>
                    <a:cubicBezTo>
                      <a:pt x="85193" y="67895"/>
                      <a:pt x="138859" y="52613"/>
                      <a:pt x="176980" y="43083"/>
                    </a:cubicBezTo>
                    <a:cubicBezTo>
                      <a:pt x="186812" y="29973"/>
                      <a:pt x="190509" y="7438"/>
                      <a:pt x="206477" y="3753"/>
                    </a:cubicBezTo>
                    <a:cubicBezTo>
                      <a:pt x="268440" y="-10546"/>
                      <a:pt x="309413" y="19655"/>
                      <a:pt x="363793" y="33250"/>
                    </a:cubicBezTo>
                    <a:cubicBezTo>
                      <a:pt x="404459" y="43417"/>
                      <a:pt x="486908" y="49495"/>
                      <a:pt x="521109" y="52915"/>
                    </a:cubicBezTo>
                    <a:cubicBezTo>
                      <a:pt x="534219" y="56192"/>
                      <a:pt x="546925" y="62747"/>
                      <a:pt x="560438" y="62747"/>
                    </a:cubicBezTo>
                    <a:cubicBezTo>
                      <a:pt x="619190" y="62747"/>
                      <a:pt x="754571" y="61815"/>
                      <a:pt x="835742" y="43083"/>
                    </a:cubicBezTo>
                    <a:cubicBezTo>
                      <a:pt x="858991" y="37718"/>
                      <a:pt x="881625" y="29973"/>
                      <a:pt x="904567" y="23418"/>
                    </a:cubicBezTo>
                    <a:cubicBezTo>
                      <a:pt x="966838" y="26695"/>
                      <a:pt x="1029238" y="28071"/>
                      <a:pt x="1091380" y="33250"/>
                    </a:cubicBezTo>
                    <a:cubicBezTo>
                      <a:pt x="1108034" y="34638"/>
                      <a:pt x="1123998" y="40720"/>
                      <a:pt x="1140542" y="43083"/>
                    </a:cubicBezTo>
                    <a:cubicBezTo>
                      <a:pt x="1169922" y="47280"/>
                      <a:pt x="1199535" y="49638"/>
                      <a:pt x="1229032" y="52915"/>
                    </a:cubicBezTo>
                    <a:cubicBezTo>
                      <a:pt x="1252308" y="60673"/>
                      <a:pt x="1283961" y="72579"/>
                      <a:pt x="1307690" y="72579"/>
                    </a:cubicBezTo>
                    <a:cubicBezTo>
                      <a:pt x="1324402" y="72579"/>
                      <a:pt x="1340208" y="64260"/>
                      <a:pt x="1356851" y="62747"/>
                    </a:cubicBezTo>
                    <a:cubicBezTo>
                      <a:pt x="1412434" y="57694"/>
                      <a:pt x="1468284" y="56192"/>
                      <a:pt x="1524000" y="52915"/>
                    </a:cubicBezTo>
                    <a:cubicBezTo>
                      <a:pt x="1550219" y="46360"/>
                      <a:pt x="1575662" y="34535"/>
                      <a:pt x="1602658" y="33250"/>
                    </a:cubicBezTo>
                    <a:cubicBezTo>
                      <a:pt x="1645342" y="31217"/>
                      <a:pt x="1687937" y="39031"/>
                      <a:pt x="1730477" y="43083"/>
                    </a:cubicBezTo>
                    <a:cubicBezTo>
                      <a:pt x="1756781" y="45588"/>
                      <a:pt x="1782886" y="49886"/>
                      <a:pt x="1809135" y="52915"/>
                    </a:cubicBezTo>
                    <a:lnTo>
                      <a:pt x="1986116" y="72579"/>
                    </a:lnTo>
                    <a:cubicBezTo>
                      <a:pt x="2015613" y="69302"/>
                      <a:pt x="2045273" y="67260"/>
                      <a:pt x="2074606" y="62747"/>
                    </a:cubicBezTo>
                    <a:cubicBezTo>
                      <a:pt x="2087962" y="60692"/>
                      <a:pt x="2100606" y="55136"/>
                      <a:pt x="2113935" y="52915"/>
                    </a:cubicBezTo>
                    <a:cubicBezTo>
                      <a:pt x="2139999" y="48571"/>
                      <a:pt x="2166374" y="46360"/>
                      <a:pt x="2192593" y="43083"/>
                    </a:cubicBezTo>
                    <a:cubicBezTo>
                      <a:pt x="2208980" y="36528"/>
                      <a:pt x="2224230" y="25521"/>
                      <a:pt x="2241754" y="23418"/>
                    </a:cubicBezTo>
                    <a:cubicBezTo>
                      <a:pt x="2419994" y="2029"/>
                      <a:pt x="2419120" y="10832"/>
                      <a:pt x="2576051" y="33250"/>
                    </a:cubicBezTo>
                    <a:cubicBezTo>
                      <a:pt x="2585883" y="39805"/>
                      <a:pt x="2593850" y="51244"/>
                      <a:pt x="2605548" y="52915"/>
                    </a:cubicBezTo>
                    <a:cubicBezTo>
                      <a:pt x="2815334" y="82884"/>
                      <a:pt x="2850255" y="72634"/>
                      <a:pt x="3048000" y="62747"/>
                    </a:cubicBezTo>
                    <a:cubicBezTo>
                      <a:pt x="3067664" y="59470"/>
                      <a:pt x="3087445" y="56825"/>
                      <a:pt x="3106993" y="52915"/>
                    </a:cubicBezTo>
                    <a:cubicBezTo>
                      <a:pt x="3120244" y="50265"/>
                      <a:pt x="3133027" y="45500"/>
                      <a:pt x="3146322" y="43083"/>
                    </a:cubicBezTo>
                    <a:cubicBezTo>
                      <a:pt x="3169123" y="38937"/>
                      <a:pt x="3192206" y="36528"/>
                      <a:pt x="3215148" y="33250"/>
                    </a:cubicBezTo>
                    <a:cubicBezTo>
                      <a:pt x="3277419" y="36528"/>
                      <a:pt x="3339860" y="37437"/>
                      <a:pt x="3401961" y="43083"/>
                    </a:cubicBezTo>
                    <a:cubicBezTo>
                      <a:pt x="3412283" y="44021"/>
                      <a:pt x="3421754" y="49276"/>
                      <a:pt x="3431458" y="52915"/>
                    </a:cubicBezTo>
                    <a:cubicBezTo>
                      <a:pt x="3447984" y="59112"/>
                      <a:pt x="3463592" y="67935"/>
                      <a:pt x="3480619" y="72579"/>
                    </a:cubicBezTo>
                    <a:cubicBezTo>
                      <a:pt x="3499852" y="77825"/>
                      <a:pt x="3519999" y="78846"/>
                      <a:pt x="3539613" y="82412"/>
                    </a:cubicBezTo>
                    <a:cubicBezTo>
                      <a:pt x="3556055" y="85402"/>
                      <a:pt x="3572387" y="88967"/>
                      <a:pt x="3588774" y="92244"/>
                    </a:cubicBezTo>
                    <a:cubicBezTo>
                      <a:pt x="3641213" y="88967"/>
                      <a:pt x="3694130" y="90206"/>
                      <a:pt x="3746090" y="82412"/>
                    </a:cubicBezTo>
                    <a:cubicBezTo>
                      <a:pt x="3881358" y="62122"/>
                      <a:pt x="3710230" y="64547"/>
                      <a:pt x="3814916" y="52915"/>
                    </a:cubicBezTo>
                    <a:cubicBezTo>
                      <a:pt x="3834460" y="50743"/>
                      <a:pt x="3854245" y="52915"/>
                      <a:pt x="3873909" y="52915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4929F90-9184-1498-0DC4-604BAF967A8E}"/>
                  </a:ext>
                </a:extLst>
              </p:cNvPr>
              <p:cNvCxnSpPr/>
              <p:nvPr/>
            </p:nvCxnSpPr>
            <p:spPr>
              <a:xfrm>
                <a:off x="2295426" y="3738225"/>
                <a:ext cx="3834580" cy="0"/>
              </a:xfrm>
              <a:prstGeom prst="line">
                <a:avLst/>
              </a:prstGeom>
              <a:ln w="15875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4FA61D2-5047-073F-D7CD-8D86B8D487B9}"/>
                  </a:ext>
                </a:extLst>
              </p:cNvPr>
              <p:cNvSpPr txBox="1"/>
              <p:nvPr/>
            </p:nvSpPr>
            <p:spPr>
              <a:xfrm>
                <a:off x="1489183" y="2191973"/>
                <a:ext cx="7325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1200" b="1" dirty="0">
                    <a:solidFill>
                      <a:schemeClr val="bg1"/>
                    </a:solidFill>
                  </a:rPr>
                  <a:t>TPH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96A9BB0-A34B-1C4D-4E40-7F6C171BD702}"/>
                  </a:ext>
                </a:extLst>
              </p:cNvPr>
              <p:cNvSpPr txBox="1"/>
              <p:nvPr/>
            </p:nvSpPr>
            <p:spPr>
              <a:xfrm>
                <a:off x="1491640" y="3151200"/>
                <a:ext cx="7325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1200" b="1" dirty="0" err="1">
                    <a:solidFill>
                      <a:schemeClr val="bg1"/>
                    </a:solidFill>
                  </a:rPr>
                  <a:t>Charge</a:t>
                </a:r>
                <a:r>
                  <a:rPr lang="es-CL" sz="1200" b="1" dirty="0">
                    <a:solidFill>
                      <a:schemeClr val="bg1"/>
                    </a:solidFill>
                  </a:rPr>
                  <a:t> </a:t>
                </a:r>
                <a:r>
                  <a:rPr lang="es-CL" sz="1200" b="1" dirty="0" err="1">
                    <a:solidFill>
                      <a:schemeClr val="bg1"/>
                    </a:solidFill>
                  </a:rPr>
                  <a:t>cell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6E8786A-D09D-9444-3742-A4B5CEA661CC}"/>
                </a:ext>
              </a:extLst>
            </p:cNvPr>
            <p:cNvSpPr txBox="1"/>
            <p:nvPr/>
          </p:nvSpPr>
          <p:spPr>
            <a:xfrm>
              <a:off x="6007104" y="2950441"/>
              <a:ext cx="1317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200" b="1" dirty="0">
                  <a:solidFill>
                    <a:schemeClr val="bg1"/>
                  </a:solidFill>
                </a:rPr>
                <a:t>t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B4BE1F-8A69-869B-E42D-FEDF82EDEB9D}"/>
                </a:ext>
              </a:extLst>
            </p:cNvPr>
            <p:cNvSpPr txBox="1"/>
            <p:nvPr/>
          </p:nvSpPr>
          <p:spPr>
            <a:xfrm>
              <a:off x="6007103" y="4079404"/>
              <a:ext cx="1317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200" b="1" dirty="0">
                  <a:solidFill>
                    <a:schemeClr val="bg1"/>
                  </a:solidFill>
                </a:rPr>
                <a:t>t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6" name="Graphic 45" descr="Thumbs Down with solid fill">
            <a:extLst>
              <a:ext uri="{FF2B5EF4-FFF2-40B4-BE49-F238E27FC236}">
                <a16:creationId xmlns:a16="http://schemas.microsoft.com/office/drawing/2014/main" id="{9C202FC4-7C7C-A846-80B5-8DF59F448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374217" y="2560813"/>
            <a:ext cx="1755059" cy="175505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2FACC5B-45E9-0246-BBF7-998EF24B2710}"/>
              </a:ext>
            </a:extLst>
          </p:cNvPr>
          <p:cNvSpPr txBox="1"/>
          <p:nvPr/>
        </p:nvSpPr>
        <p:spPr>
          <a:xfrm>
            <a:off x="8189861" y="2191973"/>
            <a:ext cx="20942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chemeClr val="bg1"/>
                </a:solidFill>
              </a:rPr>
              <a:t>Escenario optimo 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8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Explicación del fenómeno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AFE7AAC-EAFF-A8AE-00A8-8236F1891B16}"/>
              </a:ext>
            </a:extLst>
          </p:cNvPr>
          <p:cNvSpPr/>
          <p:nvPr/>
        </p:nvSpPr>
        <p:spPr>
          <a:xfrm>
            <a:off x="1002482" y="1641020"/>
            <a:ext cx="10176387" cy="31912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Thumbs Down with solid fill">
            <a:extLst>
              <a:ext uri="{FF2B5EF4-FFF2-40B4-BE49-F238E27FC236}">
                <a16:creationId xmlns:a16="http://schemas.microsoft.com/office/drawing/2014/main" id="{B4060CBE-7C8D-D1B9-01CD-046D17A0F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8182" y="2555423"/>
            <a:ext cx="1755059" cy="175505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41640EC-D64C-88AF-A891-50488B421393}"/>
              </a:ext>
            </a:extLst>
          </p:cNvPr>
          <p:cNvGrpSpPr/>
          <p:nvPr/>
        </p:nvGrpSpPr>
        <p:grpSpPr>
          <a:xfrm>
            <a:off x="1435105" y="2068726"/>
            <a:ext cx="5835444" cy="2281795"/>
            <a:chOff x="1435105" y="2068726"/>
            <a:chExt cx="5835444" cy="228179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6E8786A-D09D-9444-3742-A4B5CEA661CC}"/>
                </a:ext>
              </a:extLst>
            </p:cNvPr>
            <p:cNvSpPr txBox="1"/>
            <p:nvPr/>
          </p:nvSpPr>
          <p:spPr>
            <a:xfrm>
              <a:off x="5953026" y="2944559"/>
              <a:ext cx="1317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200" b="1" dirty="0">
                  <a:solidFill>
                    <a:schemeClr val="bg1"/>
                  </a:solidFill>
                </a:rPr>
                <a:t>t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B4BE1F-8A69-869B-E42D-FEDF82EDEB9D}"/>
                </a:ext>
              </a:extLst>
            </p:cNvPr>
            <p:cNvSpPr txBox="1"/>
            <p:nvPr/>
          </p:nvSpPr>
          <p:spPr>
            <a:xfrm>
              <a:off x="5953025" y="4073522"/>
              <a:ext cx="1317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200" b="1" dirty="0">
                  <a:solidFill>
                    <a:schemeClr val="bg1"/>
                  </a:solidFill>
                </a:rPr>
                <a:t>t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316F1FF-35C3-A5E5-0FE0-86A048A62083}"/>
                </a:ext>
              </a:extLst>
            </p:cNvPr>
            <p:cNvGrpSpPr/>
            <p:nvPr/>
          </p:nvGrpSpPr>
          <p:grpSpPr>
            <a:xfrm>
              <a:off x="1435105" y="2068726"/>
              <a:ext cx="4655571" cy="2032328"/>
              <a:chOff x="1435105" y="2068726"/>
              <a:chExt cx="4655571" cy="2032328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0D7712D-B873-EA00-A26C-61873062D351}"/>
                  </a:ext>
                </a:extLst>
              </p:cNvPr>
              <p:cNvCxnSpPr/>
              <p:nvPr/>
            </p:nvCxnSpPr>
            <p:spPr>
              <a:xfrm>
                <a:off x="2187270" y="2978210"/>
                <a:ext cx="3903406" cy="0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DB9BFCF-890A-D3CB-97E1-0297108BD8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7270" y="2068726"/>
                <a:ext cx="0" cy="909484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D136D43-493C-B984-B01A-4B6A72D3F1F7}"/>
                  </a:ext>
                </a:extLst>
              </p:cNvPr>
              <p:cNvCxnSpPr/>
              <p:nvPr/>
            </p:nvCxnSpPr>
            <p:spPr>
              <a:xfrm>
                <a:off x="2187270" y="2555423"/>
                <a:ext cx="3834580" cy="0"/>
              </a:xfrm>
              <a:prstGeom prst="line">
                <a:avLst/>
              </a:prstGeom>
              <a:ln w="158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38A7CE3-B84C-0CCD-5A5A-EDA88F081B4B}"/>
                  </a:ext>
                </a:extLst>
              </p:cNvPr>
              <p:cNvCxnSpPr/>
              <p:nvPr/>
            </p:nvCxnSpPr>
            <p:spPr>
              <a:xfrm>
                <a:off x="2187270" y="4101054"/>
                <a:ext cx="3903406" cy="0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7A959FD1-06FF-6753-0528-C8EBADD336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7270" y="3191570"/>
                <a:ext cx="0" cy="909484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FD709BD-FD41-D51F-A210-E34F3EA4A6F6}"/>
                  </a:ext>
                </a:extLst>
              </p:cNvPr>
              <p:cNvCxnSpPr/>
              <p:nvPr/>
            </p:nvCxnSpPr>
            <p:spPr>
              <a:xfrm>
                <a:off x="2221683" y="3442292"/>
                <a:ext cx="3834580" cy="0"/>
              </a:xfrm>
              <a:prstGeom prst="line">
                <a:avLst/>
              </a:prstGeom>
              <a:ln w="15875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4929F90-9184-1498-0DC4-604BAF967A8E}"/>
                  </a:ext>
                </a:extLst>
              </p:cNvPr>
              <p:cNvCxnSpPr/>
              <p:nvPr/>
            </p:nvCxnSpPr>
            <p:spPr>
              <a:xfrm>
                <a:off x="2241348" y="3732343"/>
                <a:ext cx="3834580" cy="0"/>
              </a:xfrm>
              <a:prstGeom prst="line">
                <a:avLst/>
              </a:prstGeom>
              <a:ln w="15875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4FA61D2-5047-073F-D7CD-8D86B8D487B9}"/>
                  </a:ext>
                </a:extLst>
              </p:cNvPr>
              <p:cNvSpPr txBox="1"/>
              <p:nvPr/>
            </p:nvSpPr>
            <p:spPr>
              <a:xfrm>
                <a:off x="1435105" y="2186091"/>
                <a:ext cx="7325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1200" b="1" dirty="0">
                    <a:solidFill>
                      <a:schemeClr val="bg1"/>
                    </a:solidFill>
                  </a:rPr>
                  <a:t>TPH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96A9BB0-A34B-1C4D-4E40-7F6C171BD702}"/>
                  </a:ext>
                </a:extLst>
              </p:cNvPr>
              <p:cNvSpPr txBox="1"/>
              <p:nvPr/>
            </p:nvSpPr>
            <p:spPr>
              <a:xfrm>
                <a:off x="1437562" y="3145318"/>
                <a:ext cx="7325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1200" b="1" dirty="0" err="1">
                    <a:solidFill>
                      <a:schemeClr val="bg1"/>
                    </a:solidFill>
                  </a:rPr>
                  <a:t>Charge</a:t>
                </a:r>
                <a:r>
                  <a:rPr lang="es-CL" sz="1200" b="1" dirty="0">
                    <a:solidFill>
                      <a:schemeClr val="bg1"/>
                    </a:solidFill>
                  </a:rPr>
                  <a:t> </a:t>
                </a:r>
                <a:r>
                  <a:rPr lang="es-CL" sz="1200" b="1" dirty="0" err="1">
                    <a:solidFill>
                      <a:schemeClr val="bg1"/>
                    </a:solidFill>
                  </a:rPr>
                  <a:t>cell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5281661-3A42-4F84-58BB-80DC98B519D0}"/>
                  </a:ext>
                </a:extLst>
              </p:cNvPr>
              <p:cNvSpPr/>
              <p:nvPr/>
            </p:nvSpPr>
            <p:spPr>
              <a:xfrm>
                <a:off x="2295424" y="2525927"/>
                <a:ext cx="3578942" cy="277000"/>
              </a:xfrm>
              <a:custGeom>
                <a:avLst/>
                <a:gdLst>
                  <a:gd name="connsiteX0" fmla="*/ 0 w 3578942"/>
                  <a:gd name="connsiteY0" fmla="*/ 68826 h 422787"/>
                  <a:gd name="connsiteX1" fmla="*/ 49162 w 3578942"/>
                  <a:gd name="connsiteY1" fmla="*/ 49161 h 422787"/>
                  <a:gd name="connsiteX2" fmla="*/ 78658 w 3578942"/>
                  <a:gd name="connsiteY2" fmla="*/ 39329 h 422787"/>
                  <a:gd name="connsiteX3" fmla="*/ 117988 w 3578942"/>
                  <a:gd name="connsiteY3" fmla="*/ 19664 h 422787"/>
                  <a:gd name="connsiteX4" fmla="*/ 167149 w 3578942"/>
                  <a:gd name="connsiteY4" fmla="*/ 29497 h 422787"/>
                  <a:gd name="connsiteX5" fmla="*/ 245807 w 3578942"/>
                  <a:gd name="connsiteY5" fmla="*/ 49161 h 422787"/>
                  <a:gd name="connsiteX6" fmla="*/ 334297 w 3578942"/>
                  <a:gd name="connsiteY6" fmla="*/ 58993 h 422787"/>
                  <a:gd name="connsiteX7" fmla="*/ 570271 w 3578942"/>
                  <a:gd name="connsiteY7" fmla="*/ 49161 h 422787"/>
                  <a:gd name="connsiteX8" fmla="*/ 599768 w 3578942"/>
                  <a:gd name="connsiteY8" fmla="*/ 39329 h 422787"/>
                  <a:gd name="connsiteX9" fmla="*/ 983226 w 3578942"/>
                  <a:gd name="connsiteY9" fmla="*/ 49161 h 422787"/>
                  <a:gd name="connsiteX10" fmla="*/ 1465007 w 3578942"/>
                  <a:gd name="connsiteY10" fmla="*/ 58993 h 422787"/>
                  <a:gd name="connsiteX11" fmla="*/ 1553497 w 3578942"/>
                  <a:gd name="connsiteY11" fmla="*/ 88490 h 422787"/>
                  <a:gd name="connsiteX12" fmla="*/ 1691149 w 3578942"/>
                  <a:gd name="connsiteY12" fmla="*/ 68826 h 422787"/>
                  <a:gd name="connsiteX13" fmla="*/ 1750142 w 3578942"/>
                  <a:gd name="connsiteY13" fmla="*/ 19664 h 422787"/>
                  <a:gd name="connsiteX14" fmla="*/ 1789471 w 3578942"/>
                  <a:gd name="connsiteY14" fmla="*/ 0 h 422787"/>
                  <a:gd name="connsiteX15" fmla="*/ 1927123 w 3578942"/>
                  <a:gd name="connsiteY15" fmla="*/ 9832 h 422787"/>
                  <a:gd name="connsiteX16" fmla="*/ 1976284 w 3578942"/>
                  <a:gd name="connsiteY16" fmla="*/ 19664 h 422787"/>
                  <a:gd name="connsiteX17" fmla="*/ 2143433 w 3578942"/>
                  <a:gd name="connsiteY17" fmla="*/ 49161 h 422787"/>
                  <a:gd name="connsiteX18" fmla="*/ 2231923 w 3578942"/>
                  <a:gd name="connsiteY18" fmla="*/ 157316 h 422787"/>
                  <a:gd name="connsiteX19" fmla="*/ 2251588 w 3578942"/>
                  <a:gd name="connsiteY19" fmla="*/ 186813 h 422787"/>
                  <a:gd name="connsiteX20" fmla="*/ 2261420 w 3578942"/>
                  <a:gd name="connsiteY20" fmla="*/ 226142 h 422787"/>
                  <a:gd name="connsiteX21" fmla="*/ 2271252 w 3578942"/>
                  <a:gd name="connsiteY21" fmla="*/ 275303 h 422787"/>
                  <a:gd name="connsiteX22" fmla="*/ 2340078 w 3578942"/>
                  <a:gd name="connsiteY22" fmla="*/ 334297 h 422787"/>
                  <a:gd name="connsiteX23" fmla="*/ 2399071 w 3578942"/>
                  <a:gd name="connsiteY23" fmla="*/ 373626 h 422787"/>
                  <a:gd name="connsiteX24" fmla="*/ 2428568 w 3578942"/>
                  <a:gd name="connsiteY24" fmla="*/ 383458 h 422787"/>
                  <a:gd name="connsiteX25" fmla="*/ 2536723 w 3578942"/>
                  <a:gd name="connsiteY25" fmla="*/ 422787 h 422787"/>
                  <a:gd name="connsiteX26" fmla="*/ 2694039 w 3578942"/>
                  <a:gd name="connsiteY26" fmla="*/ 403122 h 422787"/>
                  <a:gd name="connsiteX27" fmla="*/ 2723536 w 3578942"/>
                  <a:gd name="connsiteY27" fmla="*/ 393290 h 422787"/>
                  <a:gd name="connsiteX28" fmla="*/ 2871020 w 3578942"/>
                  <a:gd name="connsiteY28" fmla="*/ 304800 h 422787"/>
                  <a:gd name="connsiteX29" fmla="*/ 2939846 w 3578942"/>
                  <a:gd name="connsiteY29" fmla="*/ 265471 h 422787"/>
                  <a:gd name="connsiteX30" fmla="*/ 2998839 w 3578942"/>
                  <a:gd name="connsiteY30" fmla="*/ 186813 h 422787"/>
                  <a:gd name="connsiteX31" fmla="*/ 3038168 w 3578942"/>
                  <a:gd name="connsiteY31" fmla="*/ 157316 h 422787"/>
                  <a:gd name="connsiteX32" fmla="*/ 3077497 w 3578942"/>
                  <a:gd name="connsiteY32" fmla="*/ 147484 h 422787"/>
                  <a:gd name="connsiteX33" fmla="*/ 3156155 w 3578942"/>
                  <a:gd name="connsiteY33" fmla="*/ 117987 h 422787"/>
                  <a:gd name="connsiteX34" fmla="*/ 3274142 w 3578942"/>
                  <a:gd name="connsiteY34" fmla="*/ 58993 h 422787"/>
                  <a:gd name="connsiteX35" fmla="*/ 3303639 w 3578942"/>
                  <a:gd name="connsiteY35" fmla="*/ 29497 h 422787"/>
                  <a:gd name="connsiteX36" fmla="*/ 3578942 w 3578942"/>
                  <a:gd name="connsiteY36" fmla="*/ 29497 h 422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578942" h="422787">
                    <a:moveTo>
                      <a:pt x="0" y="68826"/>
                    </a:moveTo>
                    <a:cubicBezTo>
                      <a:pt x="16387" y="62271"/>
                      <a:pt x="32636" y="55358"/>
                      <a:pt x="49162" y="49161"/>
                    </a:cubicBezTo>
                    <a:cubicBezTo>
                      <a:pt x="58866" y="45522"/>
                      <a:pt x="69132" y="43412"/>
                      <a:pt x="78658" y="39329"/>
                    </a:cubicBezTo>
                    <a:cubicBezTo>
                      <a:pt x="92130" y="33555"/>
                      <a:pt x="104878" y="26219"/>
                      <a:pt x="117988" y="19664"/>
                    </a:cubicBezTo>
                    <a:cubicBezTo>
                      <a:pt x="134375" y="22942"/>
                      <a:pt x="150865" y="25739"/>
                      <a:pt x="167149" y="29497"/>
                    </a:cubicBezTo>
                    <a:cubicBezTo>
                      <a:pt x="193483" y="35574"/>
                      <a:pt x="219192" y="44464"/>
                      <a:pt x="245807" y="49161"/>
                    </a:cubicBezTo>
                    <a:cubicBezTo>
                      <a:pt x="275034" y="54319"/>
                      <a:pt x="304800" y="55716"/>
                      <a:pt x="334297" y="58993"/>
                    </a:cubicBezTo>
                    <a:cubicBezTo>
                      <a:pt x="412955" y="55716"/>
                      <a:pt x="491760" y="54976"/>
                      <a:pt x="570271" y="49161"/>
                    </a:cubicBezTo>
                    <a:cubicBezTo>
                      <a:pt x="580607" y="48395"/>
                      <a:pt x="589404" y="39329"/>
                      <a:pt x="599768" y="39329"/>
                    </a:cubicBezTo>
                    <a:cubicBezTo>
                      <a:pt x="727629" y="39329"/>
                      <a:pt x="855407" y="45884"/>
                      <a:pt x="983226" y="49161"/>
                    </a:cubicBezTo>
                    <a:cubicBezTo>
                      <a:pt x="1176175" y="25043"/>
                      <a:pt x="1133271" y="25820"/>
                      <a:pt x="1465007" y="58993"/>
                    </a:cubicBezTo>
                    <a:cubicBezTo>
                      <a:pt x="1495945" y="62087"/>
                      <a:pt x="1524000" y="78658"/>
                      <a:pt x="1553497" y="88490"/>
                    </a:cubicBezTo>
                    <a:cubicBezTo>
                      <a:pt x="1599381" y="81935"/>
                      <a:pt x="1647401" y="84138"/>
                      <a:pt x="1691149" y="68826"/>
                    </a:cubicBezTo>
                    <a:cubicBezTo>
                      <a:pt x="1715309" y="60370"/>
                      <a:pt x="1729172" y="34343"/>
                      <a:pt x="1750142" y="19664"/>
                    </a:cubicBezTo>
                    <a:cubicBezTo>
                      <a:pt x="1762149" y="11259"/>
                      <a:pt x="1776361" y="6555"/>
                      <a:pt x="1789471" y="0"/>
                    </a:cubicBezTo>
                    <a:cubicBezTo>
                      <a:pt x="1835355" y="3277"/>
                      <a:pt x="1881375" y="5017"/>
                      <a:pt x="1927123" y="9832"/>
                    </a:cubicBezTo>
                    <a:cubicBezTo>
                      <a:pt x="1943743" y="11581"/>
                      <a:pt x="1959800" y="16917"/>
                      <a:pt x="1976284" y="19664"/>
                    </a:cubicBezTo>
                    <a:cubicBezTo>
                      <a:pt x="2150996" y="48783"/>
                      <a:pt x="1917393" y="3954"/>
                      <a:pt x="2143433" y="49161"/>
                    </a:cubicBezTo>
                    <a:cubicBezTo>
                      <a:pt x="2202425" y="88491"/>
                      <a:pt x="2166374" y="58994"/>
                      <a:pt x="2231923" y="157316"/>
                    </a:cubicBezTo>
                    <a:lnTo>
                      <a:pt x="2251588" y="186813"/>
                    </a:lnTo>
                    <a:cubicBezTo>
                      <a:pt x="2254865" y="199923"/>
                      <a:pt x="2258489" y="212951"/>
                      <a:pt x="2261420" y="226142"/>
                    </a:cubicBezTo>
                    <a:cubicBezTo>
                      <a:pt x="2265045" y="242456"/>
                      <a:pt x="2264465" y="260032"/>
                      <a:pt x="2271252" y="275303"/>
                    </a:cubicBezTo>
                    <a:cubicBezTo>
                      <a:pt x="2291928" y="321824"/>
                      <a:pt x="2301848" y="311358"/>
                      <a:pt x="2340078" y="334297"/>
                    </a:cubicBezTo>
                    <a:cubicBezTo>
                      <a:pt x="2360344" y="346457"/>
                      <a:pt x="2378411" y="362149"/>
                      <a:pt x="2399071" y="373626"/>
                    </a:cubicBezTo>
                    <a:cubicBezTo>
                      <a:pt x="2408131" y="378659"/>
                      <a:pt x="2419097" y="379249"/>
                      <a:pt x="2428568" y="383458"/>
                    </a:cubicBezTo>
                    <a:cubicBezTo>
                      <a:pt x="2519315" y="423790"/>
                      <a:pt x="2453229" y="406089"/>
                      <a:pt x="2536723" y="422787"/>
                    </a:cubicBezTo>
                    <a:cubicBezTo>
                      <a:pt x="2589162" y="416232"/>
                      <a:pt x="2641839" y="411364"/>
                      <a:pt x="2694039" y="403122"/>
                    </a:cubicBezTo>
                    <a:cubicBezTo>
                      <a:pt x="2704276" y="401506"/>
                      <a:pt x="2714101" y="397579"/>
                      <a:pt x="2723536" y="393290"/>
                    </a:cubicBezTo>
                    <a:cubicBezTo>
                      <a:pt x="2838887" y="340858"/>
                      <a:pt x="2767303" y="371475"/>
                      <a:pt x="2871020" y="304800"/>
                    </a:cubicBezTo>
                    <a:cubicBezTo>
                      <a:pt x="2893247" y="290511"/>
                      <a:pt x="2916904" y="278581"/>
                      <a:pt x="2939846" y="265471"/>
                    </a:cubicBezTo>
                    <a:cubicBezTo>
                      <a:pt x="2958001" y="238238"/>
                      <a:pt x="2975481" y="210171"/>
                      <a:pt x="2998839" y="186813"/>
                    </a:cubicBezTo>
                    <a:cubicBezTo>
                      <a:pt x="3010426" y="175226"/>
                      <a:pt x="3023511" y="164645"/>
                      <a:pt x="3038168" y="157316"/>
                    </a:cubicBezTo>
                    <a:cubicBezTo>
                      <a:pt x="3050254" y="151273"/>
                      <a:pt x="3064677" y="151757"/>
                      <a:pt x="3077497" y="147484"/>
                    </a:cubicBezTo>
                    <a:cubicBezTo>
                      <a:pt x="3104062" y="138629"/>
                      <a:pt x="3130619" y="129478"/>
                      <a:pt x="3156155" y="117987"/>
                    </a:cubicBezTo>
                    <a:cubicBezTo>
                      <a:pt x="3196253" y="99943"/>
                      <a:pt x="3243049" y="90085"/>
                      <a:pt x="3274142" y="58993"/>
                    </a:cubicBezTo>
                    <a:cubicBezTo>
                      <a:pt x="3283974" y="49161"/>
                      <a:pt x="3289799" y="30836"/>
                      <a:pt x="3303639" y="29497"/>
                    </a:cubicBezTo>
                    <a:cubicBezTo>
                      <a:pt x="3394980" y="20658"/>
                      <a:pt x="3487174" y="29497"/>
                      <a:pt x="3578942" y="29497"/>
                    </a:cubicBezTo>
                  </a:path>
                </a:pathLst>
              </a:custGeom>
              <a:noFill/>
              <a:ln w="2222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40125A2-C50B-97B5-6822-1E8561DD6C6B}"/>
                  </a:ext>
                </a:extLst>
              </p:cNvPr>
              <p:cNvSpPr/>
              <p:nvPr/>
            </p:nvSpPr>
            <p:spPr>
              <a:xfrm>
                <a:off x="2246263" y="3450158"/>
                <a:ext cx="3814916" cy="187130"/>
              </a:xfrm>
              <a:custGeom>
                <a:avLst/>
                <a:gdLst>
                  <a:gd name="connsiteX0" fmla="*/ 0 w 3814916"/>
                  <a:gd name="connsiteY0" fmla="*/ 147484 h 187130"/>
                  <a:gd name="connsiteX1" fmla="*/ 226142 w 3814916"/>
                  <a:gd name="connsiteY1" fmla="*/ 157316 h 187130"/>
                  <a:gd name="connsiteX2" fmla="*/ 285136 w 3814916"/>
                  <a:gd name="connsiteY2" fmla="*/ 137652 h 187130"/>
                  <a:gd name="connsiteX3" fmla="*/ 344129 w 3814916"/>
                  <a:gd name="connsiteY3" fmla="*/ 108155 h 187130"/>
                  <a:gd name="connsiteX4" fmla="*/ 393290 w 3814916"/>
                  <a:gd name="connsiteY4" fmla="*/ 88490 h 187130"/>
                  <a:gd name="connsiteX5" fmla="*/ 422787 w 3814916"/>
                  <a:gd name="connsiteY5" fmla="*/ 147484 h 187130"/>
                  <a:gd name="connsiteX6" fmla="*/ 501445 w 3814916"/>
                  <a:gd name="connsiteY6" fmla="*/ 157316 h 187130"/>
                  <a:gd name="connsiteX7" fmla="*/ 530942 w 3814916"/>
                  <a:gd name="connsiteY7" fmla="*/ 147484 h 187130"/>
                  <a:gd name="connsiteX8" fmla="*/ 639097 w 3814916"/>
                  <a:gd name="connsiteY8" fmla="*/ 167148 h 187130"/>
                  <a:gd name="connsiteX9" fmla="*/ 678426 w 3814916"/>
                  <a:gd name="connsiteY9" fmla="*/ 186813 h 187130"/>
                  <a:gd name="connsiteX10" fmla="*/ 747252 w 3814916"/>
                  <a:gd name="connsiteY10" fmla="*/ 176981 h 187130"/>
                  <a:gd name="connsiteX11" fmla="*/ 875071 w 3814916"/>
                  <a:gd name="connsiteY11" fmla="*/ 157316 h 187130"/>
                  <a:gd name="connsiteX12" fmla="*/ 934065 w 3814916"/>
                  <a:gd name="connsiteY12" fmla="*/ 167148 h 187130"/>
                  <a:gd name="connsiteX13" fmla="*/ 1081549 w 3814916"/>
                  <a:gd name="connsiteY13" fmla="*/ 147484 h 187130"/>
                  <a:gd name="connsiteX14" fmla="*/ 1130710 w 3814916"/>
                  <a:gd name="connsiteY14" fmla="*/ 157316 h 187130"/>
                  <a:gd name="connsiteX15" fmla="*/ 1209368 w 3814916"/>
                  <a:gd name="connsiteY15" fmla="*/ 176981 h 187130"/>
                  <a:gd name="connsiteX16" fmla="*/ 1406013 w 3814916"/>
                  <a:gd name="connsiteY16" fmla="*/ 167148 h 187130"/>
                  <a:gd name="connsiteX17" fmla="*/ 1514168 w 3814916"/>
                  <a:gd name="connsiteY17" fmla="*/ 157316 h 187130"/>
                  <a:gd name="connsiteX18" fmla="*/ 1553497 w 3814916"/>
                  <a:gd name="connsiteY18" fmla="*/ 147484 h 187130"/>
                  <a:gd name="connsiteX19" fmla="*/ 1740310 w 3814916"/>
                  <a:gd name="connsiteY19" fmla="*/ 137652 h 187130"/>
                  <a:gd name="connsiteX20" fmla="*/ 1799303 w 3814916"/>
                  <a:gd name="connsiteY20" fmla="*/ 147484 h 187130"/>
                  <a:gd name="connsiteX21" fmla="*/ 1868129 w 3814916"/>
                  <a:gd name="connsiteY21" fmla="*/ 167148 h 187130"/>
                  <a:gd name="connsiteX22" fmla="*/ 1936955 w 3814916"/>
                  <a:gd name="connsiteY22" fmla="*/ 127819 h 187130"/>
                  <a:gd name="connsiteX23" fmla="*/ 1995949 w 3814916"/>
                  <a:gd name="connsiteY23" fmla="*/ 78658 h 187130"/>
                  <a:gd name="connsiteX24" fmla="*/ 2035278 w 3814916"/>
                  <a:gd name="connsiteY24" fmla="*/ 68826 h 187130"/>
                  <a:gd name="connsiteX25" fmla="*/ 2064774 w 3814916"/>
                  <a:gd name="connsiteY25" fmla="*/ 49161 h 187130"/>
                  <a:gd name="connsiteX26" fmla="*/ 2094271 w 3814916"/>
                  <a:gd name="connsiteY26" fmla="*/ 39329 h 187130"/>
                  <a:gd name="connsiteX27" fmla="*/ 2153265 w 3814916"/>
                  <a:gd name="connsiteY27" fmla="*/ 0 h 187130"/>
                  <a:gd name="connsiteX28" fmla="*/ 2202426 w 3814916"/>
                  <a:gd name="connsiteY28" fmla="*/ 9832 h 187130"/>
                  <a:gd name="connsiteX29" fmla="*/ 2251587 w 3814916"/>
                  <a:gd name="connsiteY29" fmla="*/ 49161 h 187130"/>
                  <a:gd name="connsiteX30" fmla="*/ 2290916 w 3814916"/>
                  <a:gd name="connsiteY30" fmla="*/ 58994 h 187130"/>
                  <a:gd name="connsiteX31" fmla="*/ 2349910 w 3814916"/>
                  <a:gd name="connsiteY31" fmla="*/ 78658 h 187130"/>
                  <a:gd name="connsiteX32" fmla="*/ 2389239 w 3814916"/>
                  <a:gd name="connsiteY32" fmla="*/ 127819 h 187130"/>
                  <a:gd name="connsiteX33" fmla="*/ 2477729 w 3814916"/>
                  <a:gd name="connsiteY33" fmla="*/ 157316 h 187130"/>
                  <a:gd name="connsiteX34" fmla="*/ 2802194 w 3814916"/>
                  <a:gd name="connsiteY34" fmla="*/ 147484 h 187130"/>
                  <a:gd name="connsiteX35" fmla="*/ 2831690 w 3814916"/>
                  <a:gd name="connsiteY35" fmla="*/ 157316 h 187130"/>
                  <a:gd name="connsiteX36" fmla="*/ 2871019 w 3814916"/>
                  <a:gd name="connsiteY36" fmla="*/ 176981 h 187130"/>
                  <a:gd name="connsiteX37" fmla="*/ 2939845 w 3814916"/>
                  <a:gd name="connsiteY37" fmla="*/ 167148 h 187130"/>
                  <a:gd name="connsiteX38" fmla="*/ 3008671 w 3814916"/>
                  <a:gd name="connsiteY38" fmla="*/ 127819 h 187130"/>
                  <a:gd name="connsiteX39" fmla="*/ 3038168 w 3814916"/>
                  <a:gd name="connsiteY39" fmla="*/ 117987 h 187130"/>
                  <a:gd name="connsiteX40" fmla="*/ 3097161 w 3814916"/>
                  <a:gd name="connsiteY40" fmla="*/ 127819 h 187130"/>
                  <a:gd name="connsiteX41" fmla="*/ 3126658 w 3814916"/>
                  <a:gd name="connsiteY41" fmla="*/ 137652 h 187130"/>
                  <a:gd name="connsiteX42" fmla="*/ 3165987 w 3814916"/>
                  <a:gd name="connsiteY42" fmla="*/ 147484 h 187130"/>
                  <a:gd name="connsiteX43" fmla="*/ 3195484 w 3814916"/>
                  <a:gd name="connsiteY43" fmla="*/ 157316 h 187130"/>
                  <a:gd name="connsiteX44" fmla="*/ 3274142 w 3814916"/>
                  <a:gd name="connsiteY44" fmla="*/ 167148 h 187130"/>
                  <a:gd name="connsiteX45" fmla="*/ 3421626 w 3814916"/>
                  <a:gd name="connsiteY45" fmla="*/ 157316 h 187130"/>
                  <a:gd name="connsiteX46" fmla="*/ 3451123 w 3814916"/>
                  <a:gd name="connsiteY46" fmla="*/ 137652 h 187130"/>
                  <a:gd name="connsiteX47" fmla="*/ 3480619 w 3814916"/>
                  <a:gd name="connsiteY47" fmla="*/ 127819 h 187130"/>
                  <a:gd name="connsiteX48" fmla="*/ 3559278 w 3814916"/>
                  <a:gd name="connsiteY48" fmla="*/ 157316 h 187130"/>
                  <a:gd name="connsiteX49" fmla="*/ 3647768 w 3814916"/>
                  <a:gd name="connsiteY49" fmla="*/ 176981 h 187130"/>
                  <a:gd name="connsiteX50" fmla="*/ 3814916 w 3814916"/>
                  <a:gd name="connsiteY50" fmla="*/ 186813 h 18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814916" h="187130">
                    <a:moveTo>
                      <a:pt x="0" y="147484"/>
                    </a:moveTo>
                    <a:cubicBezTo>
                      <a:pt x="75381" y="150761"/>
                      <a:pt x="150735" y="159916"/>
                      <a:pt x="226142" y="157316"/>
                    </a:cubicBezTo>
                    <a:cubicBezTo>
                      <a:pt x="246858" y="156602"/>
                      <a:pt x="265471" y="144207"/>
                      <a:pt x="285136" y="137652"/>
                    </a:cubicBezTo>
                    <a:cubicBezTo>
                      <a:pt x="359265" y="112942"/>
                      <a:pt x="267901" y="146269"/>
                      <a:pt x="344129" y="108155"/>
                    </a:cubicBezTo>
                    <a:cubicBezTo>
                      <a:pt x="359915" y="100262"/>
                      <a:pt x="376903" y="95045"/>
                      <a:pt x="393290" y="88490"/>
                    </a:cubicBezTo>
                    <a:cubicBezTo>
                      <a:pt x="403122" y="108155"/>
                      <a:pt x="408309" y="130938"/>
                      <a:pt x="422787" y="147484"/>
                    </a:cubicBezTo>
                    <a:cubicBezTo>
                      <a:pt x="449613" y="178142"/>
                      <a:pt x="470567" y="166138"/>
                      <a:pt x="501445" y="157316"/>
                    </a:cubicBezTo>
                    <a:cubicBezTo>
                      <a:pt x="511410" y="154469"/>
                      <a:pt x="521110" y="150761"/>
                      <a:pt x="530942" y="147484"/>
                    </a:cubicBezTo>
                    <a:cubicBezTo>
                      <a:pt x="566994" y="154039"/>
                      <a:pt x="603692" y="157707"/>
                      <a:pt x="639097" y="167148"/>
                    </a:cubicBezTo>
                    <a:cubicBezTo>
                      <a:pt x="653259" y="170925"/>
                      <a:pt x="663829" y="185486"/>
                      <a:pt x="678426" y="186813"/>
                    </a:cubicBezTo>
                    <a:cubicBezTo>
                      <a:pt x="701506" y="188911"/>
                      <a:pt x="724280" y="180044"/>
                      <a:pt x="747252" y="176981"/>
                    </a:cubicBezTo>
                    <a:cubicBezTo>
                      <a:pt x="854390" y="162696"/>
                      <a:pt x="792475" y="173835"/>
                      <a:pt x="875071" y="157316"/>
                    </a:cubicBezTo>
                    <a:cubicBezTo>
                      <a:pt x="894736" y="160593"/>
                      <a:pt x="914129" y="167148"/>
                      <a:pt x="934065" y="167148"/>
                    </a:cubicBezTo>
                    <a:cubicBezTo>
                      <a:pt x="1030301" y="167148"/>
                      <a:pt x="1023036" y="166988"/>
                      <a:pt x="1081549" y="147484"/>
                    </a:cubicBezTo>
                    <a:cubicBezTo>
                      <a:pt x="1097936" y="150761"/>
                      <a:pt x="1114426" y="153558"/>
                      <a:pt x="1130710" y="157316"/>
                    </a:cubicBezTo>
                    <a:cubicBezTo>
                      <a:pt x="1157044" y="163393"/>
                      <a:pt x="1209368" y="176981"/>
                      <a:pt x="1209368" y="176981"/>
                    </a:cubicBezTo>
                    <a:lnTo>
                      <a:pt x="1406013" y="167148"/>
                    </a:lnTo>
                    <a:cubicBezTo>
                      <a:pt x="1442138" y="164817"/>
                      <a:pt x="1478285" y="162100"/>
                      <a:pt x="1514168" y="157316"/>
                    </a:cubicBezTo>
                    <a:cubicBezTo>
                      <a:pt x="1527563" y="155530"/>
                      <a:pt x="1540035" y="148655"/>
                      <a:pt x="1553497" y="147484"/>
                    </a:cubicBezTo>
                    <a:cubicBezTo>
                      <a:pt x="1615620" y="142082"/>
                      <a:pt x="1678039" y="140929"/>
                      <a:pt x="1740310" y="137652"/>
                    </a:cubicBezTo>
                    <a:cubicBezTo>
                      <a:pt x="1759974" y="140929"/>
                      <a:pt x="1779755" y="143574"/>
                      <a:pt x="1799303" y="147484"/>
                    </a:cubicBezTo>
                    <a:cubicBezTo>
                      <a:pt x="1830168" y="153657"/>
                      <a:pt x="1840016" y="157777"/>
                      <a:pt x="1868129" y="167148"/>
                    </a:cubicBezTo>
                    <a:cubicBezTo>
                      <a:pt x="1891071" y="154038"/>
                      <a:pt x="1915308" y="142972"/>
                      <a:pt x="1936955" y="127819"/>
                    </a:cubicBezTo>
                    <a:cubicBezTo>
                      <a:pt x="1974253" y="101711"/>
                      <a:pt x="1955354" y="96056"/>
                      <a:pt x="1995949" y="78658"/>
                    </a:cubicBezTo>
                    <a:cubicBezTo>
                      <a:pt x="2008370" y="73335"/>
                      <a:pt x="2022168" y="72103"/>
                      <a:pt x="2035278" y="68826"/>
                    </a:cubicBezTo>
                    <a:cubicBezTo>
                      <a:pt x="2045110" y="62271"/>
                      <a:pt x="2054205" y="54446"/>
                      <a:pt x="2064774" y="49161"/>
                    </a:cubicBezTo>
                    <a:cubicBezTo>
                      <a:pt x="2074044" y="44526"/>
                      <a:pt x="2085211" y="44362"/>
                      <a:pt x="2094271" y="39329"/>
                    </a:cubicBezTo>
                    <a:cubicBezTo>
                      <a:pt x="2114931" y="27851"/>
                      <a:pt x="2153265" y="0"/>
                      <a:pt x="2153265" y="0"/>
                    </a:cubicBezTo>
                    <a:cubicBezTo>
                      <a:pt x="2169652" y="3277"/>
                      <a:pt x="2187479" y="2358"/>
                      <a:pt x="2202426" y="9832"/>
                    </a:cubicBezTo>
                    <a:cubicBezTo>
                      <a:pt x="2221196" y="19217"/>
                      <a:pt x="2233242" y="38969"/>
                      <a:pt x="2251587" y="49161"/>
                    </a:cubicBezTo>
                    <a:cubicBezTo>
                      <a:pt x="2263400" y="55724"/>
                      <a:pt x="2277973" y="55111"/>
                      <a:pt x="2290916" y="58994"/>
                    </a:cubicBezTo>
                    <a:cubicBezTo>
                      <a:pt x="2310770" y="64950"/>
                      <a:pt x="2349910" y="78658"/>
                      <a:pt x="2349910" y="78658"/>
                    </a:cubicBezTo>
                    <a:cubicBezTo>
                      <a:pt x="2363020" y="95045"/>
                      <a:pt x="2371366" y="116820"/>
                      <a:pt x="2389239" y="127819"/>
                    </a:cubicBezTo>
                    <a:cubicBezTo>
                      <a:pt x="2415719" y="144114"/>
                      <a:pt x="2477729" y="157316"/>
                      <a:pt x="2477729" y="157316"/>
                    </a:cubicBezTo>
                    <a:cubicBezTo>
                      <a:pt x="2723495" y="133910"/>
                      <a:pt x="2615308" y="131911"/>
                      <a:pt x="2802194" y="147484"/>
                    </a:cubicBezTo>
                    <a:cubicBezTo>
                      <a:pt x="2812026" y="150761"/>
                      <a:pt x="2822164" y="153233"/>
                      <a:pt x="2831690" y="157316"/>
                    </a:cubicBezTo>
                    <a:cubicBezTo>
                      <a:pt x="2845162" y="163090"/>
                      <a:pt x="2856422" y="175654"/>
                      <a:pt x="2871019" y="176981"/>
                    </a:cubicBezTo>
                    <a:cubicBezTo>
                      <a:pt x="2894099" y="179079"/>
                      <a:pt x="2916903" y="170426"/>
                      <a:pt x="2939845" y="167148"/>
                    </a:cubicBezTo>
                    <a:cubicBezTo>
                      <a:pt x="2969466" y="147401"/>
                      <a:pt x="2973746" y="142787"/>
                      <a:pt x="3008671" y="127819"/>
                    </a:cubicBezTo>
                    <a:cubicBezTo>
                      <a:pt x="3018197" y="123736"/>
                      <a:pt x="3028336" y="121264"/>
                      <a:pt x="3038168" y="117987"/>
                    </a:cubicBezTo>
                    <a:cubicBezTo>
                      <a:pt x="3057832" y="121264"/>
                      <a:pt x="3077700" y="123494"/>
                      <a:pt x="3097161" y="127819"/>
                    </a:cubicBezTo>
                    <a:cubicBezTo>
                      <a:pt x="3107278" y="130067"/>
                      <a:pt x="3116693" y="134805"/>
                      <a:pt x="3126658" y="137652"/>
                    </a:cubicBezTo>
                    <a:cubicBezTo>
                      <a:pt x="3139651" y="141364"/>
                      <a:pt x="3152994" y="143772"/>
                      <a:pt x="3165987" y="147484"/>
                    </a:cubicBezTo>
                    <a:cubicBezTo>
                      <a:pt x="3175952" y="150331"/>
                      <a:pt x="3185287" y="155462"/>
                      <a:pt x="3195484" y="157316"/>
                    </a:cubicBezTo>
                    <a:cubicBezTo>
                      <a:pt x="3221481" y="162043"/>
                      <a:pt x="3247923" y="163871"/>
                      <a:pt x="3274142" y="167148"/>
                    </a:cubicBezTo>
                    <a:cubicBezTo>
                      <a:pt x="3323303" y="163871"/>
                      <a:pt x="3373026" y="165416"/>
                      <a:pt x="3421626" y="157316"/>
                    </a:cubicBezTo>
                    <a:cubicBezTo>
                      <a:pt x="3433282" y="155373"/>
                      <a:pt x="3440554" y="142937"/>
                      <a:pt x="3451123" y="137652"/>
                    </a:cubicBezTo>
                    <a:cubicBezTo>
                      <a:pt x="3460393" y="133017"/>
                      <a:pt x="3470787" y="131097"/>
                      <a:pt x="3480619" y="127819"/>
                    </a:cubicBezTo>
                    <a:cubicBezTo>
                      <a:pt x="3553130" y="145948"/>
                      <a:pt x="3487295" y="126467"/>
                      <a:pt x="3559278" y="157316"/>
                    </a:cubicBezTo>
                    <a:cubicBezTo>
                      <a:pt x="3585794" y="168680"/>
                      <a:pt x="3620664" y="174624"/>
                      <a:pt x="3647768" y="176981"/>
                    </a:cubicBezTo>
                    <a:cubicBezTo>
                      <a:pt x="3703370" y="181816"/>
                      <a:pt x="3814916" y="186813"/>
                      <a:pt x="3814916" y="186813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EF6E64-6598-195D-99FB-107A4D1E7045}"/>
              </a:ext>
            </a:extLst>
          </p:cNvPr>
          <p:cNvSpPr txBox="1"/>
          <p:nvPr/>
        </p:nvSpPr>
        <p:spPr>
          <a:xfrm>
            <a:off x="8118577" y="1877137"/>
            <a:ext cx="2094271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chemeClr val="bg1"/>
                </a:solidFill>
              </a:rPr>
              <a:t>Acción del sistema de control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34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Explicación del fenómeno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AFE7AAC-EAFF-A8AE-00A8-8236F1891B16}"/>
              </a:ext>
            </a:extLst>
          </p:cNvPr>
          <p:cNvSpPr/>
          <p:nvPr/>
        </p:nvSpPr>
        <p:spPr>
          <a:xfrm>
            <a:off x="1002482" y="1641021"/>
            <a:ext cx="10176387" cy="45916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Thumbs Down with solid fill">
            <a:extLst>
              <a:ext uri="{FF2B5EF4-FFF2-40B4-BE49-F238E27FC236}">
                <a16:creationId xmlns:a16="http://schemas.microsoft.com/office/drawing/2014/main" id="{B4060CBE-7C8D-D1B9-01CD-046D17A0F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2334" y="2456611"/>
            <a:ext cx="1755059" cy="17550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EF6E64-6598-195D-99FB-107A4D1E7045}"/>
              </a:ext>
            </a:extLst>
          </p:cNvPr>
          <p:cNvSpPr txBox="1"/>
          <p:nvPr/>
        </p:nvSpPr>
        <p:spPr>
          <a:xfrm>
            <a:off x="8081806" y="2090354"/>
            <a:ext cx="20942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chemeClr val="bg1"/>
                </a:solidFill>
              </a:rPr>
              <a:t>Embancamiento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94F456B-8E76-8EF4-43D0-E1EFFAE4331E}"/>
              </a:ext>
            </a:extLst>
          </p:cNvPr>
          <p:cNvGrpSpPr/>
          <p:nvPr/>
        </p:nvGrpSpPr>
        <p:grpSpPr>
          <a:xfrm>
            <a:off x="1435105" y="2098223"/>
            <a:ext cx="5835444" cy="2281795"/>
            <a:chOff x="1435105" y="2098223"/>
            <a:chExt cx="5835444" cy="228179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0D7712D-B873-EA00-A26C-61873062D351}"/>
                </a:ext>
              </a:extLst>
            </p:cNvPr>
            <p:cNvCxnSpPr/>
            <p:nvPr/>
          </p:nvCxnSpPr>
          <p:spPr>
            <a:xfrm>
              <a:off x="2187270" y="3007707"/>
              <a:ext cx="3903406" cy="0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B9BFCF-890A-D3CB-97E1-0297108BD8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7270" y="2098223"/>
              <a:ext cx="0" cy="909484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136D43-493C-B984-B01A-4B6A72D3F1F7}"/>
                </a:ext>
              </a:extLst>
            </p:cNvPr>
            <p:cNvCxnSpPr/>
            <p:nvPr/>
          </p:nvCxnSpPr>
          <p:spPr>
            <a:xfrm>
              <a:off x="2187270" y="2584920"/>
              <a:ext cx="3834580" cy="0"/>
            </a:xfrm>
            <a:prstGeom prst="line">
              <a:avLst/>
            </a:prstGeom>
            <a:ln w="158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38A7CE3-B84C-0CCD-5A5A-EDA88F081B4B}"/>
                </a:ext>
              </a:extLst>
            </p:cNvPr>
            <p:cNvCxnSpPr/>
            <p:nvPr/>
          </p:nvCxnSpPr>
          <p:spPr>
            <a:xfrm>
              <a:off x="2187270" y="4130551"/>
              <a:ext cx="3903406" cy="0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959FD1-06FF-6753-0528-C8EBADD33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7270" y="3221067"/>
              <a:ext cx="0" cy="909484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FD709BD-FD41-D51F-A210-E34F3EA4A6F6}"/>
                </a:ext>
              </a:extLst>
            </p:cNvPr>
            <p:cNvCxnSpPr/>
            <p:nvPr/>
          </p:nvCxnSpPr>
          <p:spPr>
            <a:xfrm>
              <a:off x="2221683" y="3334141"/>
              <a:ext cx="3834580" cy="0"/>
            </a:xfrm>
            <a:prstGeom prst="line">
              <a:avLst/>
            </a:prstGeom>
            <a:ln w="158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929F90-9184-1498-0DC4-604BAF967A8E}"/>
                </a:ext>
              </a:extLst>
            </p:cNvPr>
            <p:cNvCxnSpPr/>
            <p:nvPr/>
          </p:nvCxnSpPr>
          <p:spPr>
            <a:xfrm>
              <a:off x="2241348" y="3624192"/>
              <a:ext cx="3834580" cy="0"/>
            </a:xfrm>
            <a:prstGeom prst="line">
              <a:avLst/>
            </a:prstGeom>
            <a:ln w="158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FA61D2-5047-073F-D7CD-8D86B8D487B9}"/>
                </a:ext>
              </a:extLst>
            </p:cNvPr>
            <p:cNvSpPr txBox="1"/>
            <p:nvPr/>
          </p:nvSpPr>
          <p:spPr>
            <a:xfrm>
              <a:off x="1435105" y="2215588"/>
              <a:ext cx="732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>
                  <a:solidFill>
                    <a:schemeClr val="bg1"/>
                  </a:solidFill>
                </a:rPr>
                <a:t>TPH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96A9BB0-A34B-1C4D-4E40-7F6C171BD702}"/>
                </a:ext>
              </a:extLst>
            </p:cNvPr>
            <p:cNvSpPr txBox="1"/>
            <p:nvPr/>
          </p:nvSpPr>
          <p:spPr>
            <a:xfrm>
              <a:off x="1437562" y="3174815"/>
              <a:ext cx="732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err="1">
                  <a:solidFill>
                    <a:schemeClr val="bg1"/>
                  </a:solidFill>
                </a:rPr>
                <a:t>Charge</a:t>
              </a:r>
              <a:r>
                <a:rPr lang="es-CL" sz="1200" b="1" dirty="0">
                  <a:solidFill>
                    <a:schemeClr val="bg1"/>
                  </a:solidFill>
                </a:rPr>
                <a:t> </a:t>
              </a:r>
              <a:r>
                <a:rPr lang="es-CL" sz="1200" b="1" dirty="0" err="1">
                  <a:solidFill>
                    <a:schemeClr val="bg1"/>
                  </a:solidFill>
                </a:rPr>
                <a:t>cell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6E8786A-D09D-9444-3742-A4B5CEA661CC}"/>
                </a:ext>
              </a:extLst>
            </p:cNvPr>
            <p:cNvSpPr txBox="1"/>
            <p:nvPr/>
          </p:nvSpPr>
          <p:spPr>
            <a:xfrm>
              <a:off x="5953026" y="2974056"/>
              <a:ext cx="1317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200" b="1" dirty="0">
                  <a:solidFill>
                    <a:schemeClr val="bg1"/>
                  </a:solidFill>
                </a:rPr>
                <a:t>t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B4BE1F-8A69-869B-E42D-FEDF82EDEB9D}"/>
                </a:ext>
              </a:extLst>
            </p:cNvPr>
            <p:cNvSpPr txBox="1"/>
            <p:nvPr/>
          </p:nvSpPr>
          <p:spPr>
            <a:xfrm>
              <a:off x="5953025" y="4103019"/>
              <a:ext cx="1317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200" b="1" dirty="0">
                  <a:solidFill>
                    <a:schemeClr val="bg1"/>
                  </a:solidFill>
                </a:rPr>
                <a:t>t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5281661-3A42-4F84-58BB-80DC98B519D0}"/>
                </a:ext>
              </a:extLst>
            </p:cNvPr>
            <p:cNvSpPr/>
            <p:nvPr/>
          </p:nvSpPr>
          <p:spPr>
            <a:xfrm>
              <a:off x="2295424" y="2555424"/>
              <a:ext cx="3578942" cy="277000"/>
            </a:xfrm>
            <a:custGeom>
              <a:avLst/>
              <a:gdLst>
                <a:gd name="connsiteX0" fmla="*/ 0 w 3578942"/>
                <a:gd name="connsiteY0" fmla="*/ 68826 h 422787"/>
                <a:gd name="connsiteX1" fmla="*/ 49162 w 3578942"/>
                <a:gd name="connsiteY1" fmla="*/ 49161 h 422787"/>
                <a:gd name="connsiteX2" fmla="*/ 78658 w 3578942"/>
                <a:gd name="connsiteY2" fmla="*/ 39329 h 422787"/>
                <a:gd name="connsiteX3" fmla="*/ 117988 w 3578942"/>
                <a:gd name="connsiteY3" fmla="*/ 19664 h 422787"/>
                <a:gd name="connsiteX4" fmla="*/ 167149 w 3578942"/>
                <a:gd name="connsiteY4" fmla="*/ 29497 h 422787"/>
                <a:gd name="connsiteX5" fmla="*/ 245807 w 3578942"/>
                <a:gd name="connsiteY5" fmla="*/ 49161 h 422787"/>
                <a:gd name="connsiteX6" fmla="*/ 334297 w 3578942"/>
                <a:gd name="connsiteY6" fmla="*/ 58993 h 422787"/>
                <a:gd name="connsiteX7" fmla="*/ 570271 w 3578942"/>
                <a:gd name="connsiteY7" fmla="*/ 49161 h 422787"/>
                <a:gd name="connsiteX8" fmla="*/ 599768 w 3578942"/>
                <a:gd name="connsiteY8" fmla="*/ 39329 h 422787"/>
                <a:gd name="connsiteX9" fmla="*/ 983226 w 3578942"/>
                <a:gd name="connsiteY9" fmla="*/ 49161 h 422787"/>
                <a:gd name="connsiteX10" fmla="*/ 1465007 w 3578942"/>
                <a:gd name="connsiteY10" fmla="*/ 58993 h 422787"/>
                <a:gd name="connsiteX11" fmla="*/ 1553497 w 3578942"/>
                <a:gd name="connsiteY11" fmla="*/ 88490 h 422787"/>
                <a:gd name="connsiteX12" fmla="*/ 1691149 w 3578942"/>
                <a:gd name="connsiteY12" fmla="*/ 68826 h 422787"/>
                <a:gd name="connsiteX13" fmla="*/ 1750142 w 3578942"/>
                <a:gd name="connsiteY13" fmla="*/ 19664 h 422787"/>
                <a:gd name="connsiteX14" fmla="*/ 1789471 w 3578942"/>
                <a:gd name="connsiteY14" fmla="*/ 0 h 422787"/>
                <a:gd name="connsiteX15" fmla="*/ 1927123 w 3578942"/>
                <a:gd name="connsiteY15" fmla="*/ 9832 h 422787"/>
                <a:gd name="connsiteX16" fmla="*/ 1976284 w 3578942"/>
                <a:gd name="connsiteY16" fmla="*/ 19664 h 422787"/>
                <a:gd name="connsiteX17" fmla="*/ 2143433 w 3578942"/>
                <a:gd name="connsiteY17" fmla="*/ 49161 h 422787"/>
                <a:gd name="connsiteX18" fmla="*/ 2231923 w 3578942"/>
                <a:gd name="connsiteY18" fmla="*/ 157316 h 422787"/>
                <a:gd name="connsiteX19" fmla="*/ 2251588 w 3578942"/>
                <a:gd name="connsiteY19" fmla="*/ 186813 h 422787"/>
                <a:gd name="connsiteX20" fmla="*/ 2261420 w 3578942"/>
                <a:gd name="connsiteY20" fmla="*/ 226142 h 422787"/>
                <a:gd name="connsiteX21" fmla="*/ 2271252 w 3578942"/>
                <a:gd name="connsiteY21" fmla="*/ 275303 h 422787"/>
                <a:gd name="connsiteX22" fmla="*/ 2340078 w 3578942"/>
                <a:gd name="connsiteY22" fmla="*/ 334297 h 422787"/>
                <a:gd name="connsiteX23" fmla="*/ 2399071 w 3578942"/>
                <a:gd name="connsiteY23" fmla="*/ 373626 h 422787"/>
                <a:gd name="connsiteX24" fmla="*/ 2428568 w 3578942"/>
                <a:gd name="connsiteY24" fmla="*/ 383458 h 422787"/>
                <a:gd name="connsiteX25" fmla="*/ 2536723 w 3578942"/>
                <a:gd name="connsiteY25" fmla="*/ 422787 h 422787"/>
                <a:gd name="connsiteX26" fmla="*/ 2694039 w 3578942"/>
                <a:gd name="connsiteY26" fmla="*/ 403122 h 422787"/>
                <a:gd name="connsiteX27" fmla="*/ 2723536 w 3578942"/>
                <a:gd name="connsiteY27" fmla="*/ 393290 h 422787"/>
                <a:gd name="connsiteX28" fmla="*/ 2871020 w 3578942"/>
                <a:gd name="connsiteY28" fmla="*/ 304800 h 422787"/>
                <a:gd name="connsiteX29" fmla="*/ 2939846 w 3578942"/>
                <a:gd name="connsiteY29" fmla="*/ 265471 h 422787"/>
                <a:gd name="connsiteX30" fmla="*/ 2998839 w 3578942"/>
                <a:gd name="connsiteY30" fmla="*/ 186813 h 422787"/>
                <a:gd name="connsiteX31" fmla="*/ 3038168 w 3578942"/>
                <a:gd name="connsiteY31" fmla="*/ 157316 h 422787"/>
                <a:gd name="connsiteX32" fmla="*/ 3077497 w 3578942"/>
                <a:gd name="connsiteY32" fmla="*/ 147484 h 422787"/>
                <a:gd name="connsiteX33" fmla="*/ 3156155 w 3578942"/>
                <a:gd name="connsiteY33" fmla="*/ 117987 h 422787"/>
                <a:gd name="connsiteX34" fmla="*/ 3274142 w 3578942"/>
                <a:gd name="connsiteY34" fmla="*/ 58993 h 422787"/>
                <a:gd name="connsiteX35" fmla="*/ 3303639 w 3578942"/>
                <a:gd name="connsiteY35" fmla="*/ 29497 h 422787"/>
                <a:gd name="connsiteX36" fmla="*/ 3578942 w 3578942"/>
                <a:gd name="connsiteY36" fmla="*/ 29497 h 42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578942" h="422787">
                  <a:moveTo>
                    <a:pt x="0" y="68826"/>
                  </a:moveTo>
                  <a:cubicBezTo>
                    <a:pt x="16387" y="62271"/>
                    <a:pt x="32636" y="55358"/>
                    <a:pt x="49162" y="49161"/>
                  </a:cubicBezTo>
                  <a:cubicBezTo>
                    <a:pt x="58866" y="45522"/>
                    <a:pt x="69132" y="43412"/>
                    <a:pt x="78658" y="39329"/>
                  </a:cubicBezTo>
                  <a:cubicBezTo>
                    <a:pt x="92130" y="33555"/>
                    <a:pt x="104878" y="26219"/>
                    <a:pt x="117988" y="19664"/>
                  </a:cubicBezTo>
                  <a:cubicBezTo>
                    <a:pt x="134375" y="22942"/>
                    <a:pt x="150865" y="25739"/>
                    <a:pt x="167149" y="29497"/>
                  </a:cubicBezTo>
                  <a:cubicBezTo>
                    <a:pt x="193483" y="35574"/>
                    <a:pt x="219192" y="44464"/>
                    <a:pt x="245807" y="49161"/>
                  </a:cubicBezTo>
                  <a:cubicBezTo>
                    <a:pt x="275034" y="54319"/>
                    <a:pt x="304800" y="55716"/>
                    <a:pt x="334297" y="58993"/>
                  </a:cubicBezTo>
                  <a:cubicBezTo>
                    <a:pt x="412955" y="55716"/>
                    <a:pt x="491760" y="54976"/>
                    <a:pt x="570271" y="49161"/>
                  </a:cubicBezTo>
                  <a:cubicBezTo>
                    <a:pt x="580607" y="48395"/>
                    <a:pt x="589404" y="39329"/>
                    <a:pt x="599768" y="39329"/>
                  </a:cubicBezTo>
                  <a:cubicBezTo>
                    <a:pt x="727629" y="39329"/>
                    <a:pt x="855407" y="45884"/>
                    <a:pt x="983226" y="49161"/>
                  </a:cubicBezTo>
                  <a:cubicBezTo>
                    <a:pt x="1176175" y="25043"/>
                    <a:pt x="1133271" y="25820"/>
                    <a:pt x="1465007" y="58993"/>
                  </a:cubicBezTo>
                  <a:cubicBezTo>
                    <a:pt x="1495945" y="62087"/>
                    <a:pt x="1524000" y="78658"/>
                    <a:pt x="1553497" y="88490"/>
                  </a:cubicBezTo>
                  <a:cubicBezTo>
                    <a:pt x="1599381" y="81935"/>
                    <a:pt x="1647401" y="84138"/>
                    <a:pt x="1691149" y="68826"/>
                  </a:cubicBezTo>
                  <a:cubicBezTo>
                    <a:pt x="1715309" y="60370"/>
                    <a:pt x="1729172" y="34343"/>
                    <a:pt x="1750142" y="19664"/>
                  </a:cubicBezTo>
                  <a:cubicBezTo>
                    <a:pt x="1762149" y="11259"/>
                    <a:pt x="1776361" y="6555"/>
                    <a:pt x="1789471" y="0"/>
                  </a:cubicBezTo>
                  <a:cubicBezTo>
                    <a:pt x="1835355" y="3277"/>
                    <a:pt x="1881375" y="5017"/>
                    <a:pt x="1927123" y="9832"/>
                  </a:cubicBezTo>
                  <a:cubicBezTo>
                    <a:pt x="1943743" y="11581"/>
                    <a:pt x="1959800" y="16917"/>
                    <a:pt x="1976284" y="19664"/>
                  </a:cubicBezTo>
                  <a:cubicBezTo>
                    <a:pt x="2150996" y="48783"/>
                    <a:pt x="1917393" y="3954"/>
                    <a:pt x="2143433" y="49161"/>
                  </a:cubicBezTo>
                  <a:cubicBezTo>
                    <a:pt x="2202425" y="88491"/>
                    <a:pt x="2166374" y="58994"/>
                    <a:pt x="2231923" y="157316"/>
                  </a:cubicBezTo>
                  <a:lnTo>
                    <a:pt x="2251588" y="186813"/>
                  </a:lnTo>
                  <a:cubicBezTo>
                    <a:pt x="2254865" y="199923"/>
                    <a:pt x="2258489" y="212951"/>
                    <a:pt x="2261420" y="226142"/>
                  </a:cubicBezTo>
                  <a:cubicBezTo>
                    <a:pt x="2265045" y="242456"/>
                    <a:pt x="2264465" y="260032"/>
                    <a:pt x="2271252" y="275303"/>
                  </a:cubicBezTo>
                  <a:cubicBezTo>
                    <a:pt x="2291928" y="321824"/>
                    <a:pt x="2301848" y="311358"/>
                    <a:pt x="2340078" y="334297"/>
                  </a:cubicBezTo>
                  <a:cubicBezTo>
                    <a:pt x="2360344" y="346457"/>
                    <a:pt x="2378411" y="362149"/>
                    <a:pt x="2399071" y="373626"/>
                  </a:cubicBezTo>
                  <a:cubicBezTo>
                    <a:pt x="2408131" y="378659"/>
                    <a:pt x="2419097" y="379249"/>
                    <a:pt x="2428568" y="383458"/>
                  </a:cubicBezTo>
                  <a:cubicBezTo>
                    <a:pt x="2519315" y="423790"/>
                    <a:pt x="2453229" y="406089"/>
                    <a:pt x="2536723" y="422787"/>
                  </a:cubicBezTo>
                  <a:cubicBezTo>
                    <a:pt x="2589162" y="416232"/>
                    <a:pt x="2641839" y="411364"/>
                    <a:pt x="2694039" y="403122"/>
                  </a:cubicBezTo>
                  <a:cubicBezTo>
                    <a:pt x="2704276" y="401506"/>
                    <a:pt x="2714101" y="397579"/>
                    <a:pt x="2723536" y="393290"/>
                  </a:cubicBezTo>
                  <a:cubicBezTo>
                    <a:pt x="2838887" y="340858"/>
                    <a:pt x="2767303" y="371475"/>
                    <a:pt x="2871020" y="304800"/>
                  </a:cubicBezTo>
                  <a:cubicBezTo>
                    <a:pt x="2893247" y="290511"/>
                    <a:pt x="2916904" y="278581"/>
                    <a:pt x="2939846" y="265471"/>
                  </a:cubicBezTo>
                  <a:cubicBezTo>
                    <a:pt x="2958001" y="238238"/>
                    <a:pt x="2975481" y="210171"/>
                    <a:pt x="2998839" y="186813"/>
                  </a:cubicBezTo>
                  <a:cubicBezTo>
                    <a:pt x="3010426" y="175226"/>
                    <a:pt x="3023511" y="164645"/>
                    <a:pt x="3038168" y="157316"/>
                  </a:cubicBezTo>
                  <a:cubicBezTo>
                    <a:pt x="3050254" y="151273"/>
                    <a:pt x="3064677" y="151757"/>
                    <a:pt x="3077497" y="147484"/>
                  </a:cubicBezTo>
                  <a:cubicBezTo>
                    <a:pt x="3104062" y="138629"/>
                    <a:pt x="3130619" y="129478"/>
                    <a:pt x="3156155" y="117987"/>
                  </a:cubicBezTo>
                  <a:cubicBezTo>
                    <a:pt x="3196253" y="99943"/>
                    <a:pt x="3243049" y="90085"/>
                    <a:pt x="3274142" y="58993"/>
                  </a:cubicBezTo>
                  <a:cubicBezTo>
                    <a:pt x="3283974" y="49161"/>
                    <a:pt x="3289799" y="30836"/>
                    <a:pt x="3303639" y="29497"/>
                  </a:cubicBezTo>
                  <a:cubicBezTo>
                    <a:pt x="3394980" y="20658"/>
                    <a:pt x="3487174" y="29497"/>
                    <a:pt x="3578942" y="29497"/>
                  </a:cubicBezTo>
                </a:path>
              </a:pathLst>
            </a:custGeom>
            <a:noFill/>
            <a:ln w="222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DB3E534-73EB-9BFA-A860-ABD93B373ABA}"/>
                </a:ext>
              </a:extLst>
            </p:cNvPr>
            <p:cNvSpPr/>
            <p:nvPr/>
          </p:nvSpPr>
          <p:spPr>
            <a:xfrm>
              <a:off x="2241348" y="3449426"/>
              <a:ext cx="3795250" cy="45719"/>
            </a:xfrm>
            <a:custGeom>
              <a:avLst/>
              <a:gdLst>
                <a:gd name="connsiteX0" fmla="*/ 0 w 3873909"/>
                <a:gd name="connsiteY0" fmla="*/ 33250 h 92244"/>
                <a:gd name="connsiteX1" fmla="*/ 49161 w 3873909"/>
                <a:gd name="connsiteY1" fmla="*/ 62747 h 92244"/>
                <a:gd name="connsiteX2" fmla="*/ 176980 w 3873909"/>
                <a:gd name="connsiteY2" fmla="*/ 43083 h 92244"/>
                <a:gd name="connsiteX3" fmla="*/ 206477 w 3873909"/>
                <a:gd name="connsiteY3" fmla="*/ 3753 h 92244"/>
                <a:gd name="connsiteX4" fmla="*/ 363793 w 3873909"/>
                <a:gd name="connsiteY4" fmla="*/ 33250 h 92244"/>
                <a:gd name="connsiteX5" fmla="*/ 521109 w 3873909"/>
                <a:gd name="connsiteY5" fmla="*/ 52915 h 92244"/>
                <a:gd name="connsiteX6" fmla="*/ 560438 w 3873909"/>
                <a:gd name="connsiteY6" fmla="*/ 62747 h 92244"/>
                <a:gd name="connsiteX7" fmla="*/ 835742 w 3873909"/>
                <a:gd name="connsiteY7" fmla="*/ 43083 h 92244"/>
                <a:gd name="connsiteX8" fmla="*/ 904567 w 3873909"/>
                <a:gd name="connsiteY8" fmla="*/ 23418 h 92244"/>
                <a:gd name="connsiteX9" fmla="*/ 1091380 w 3873909"/>
                <a:gd name="connsiteY9" fmla="*/ 33250 h 92244"/>
                <a:gd name="connsiteX10" fmla="*/ 1140542 w 3873909"/>
                <a:gd name="connsiteY10" fmla="*/ 43083 h 92244"/>
                <a:gd name="connsiteX11" fmla="*/ 1229032 w 3873909"/>
                <a:gd name="connsiteY11" fmla="*/ 52915 h 92244"/>
                <a:gd name="connsiteX12" fmla="*/ 1307690 w 3873909"/>
                <a:gd name="connsiteY12" fmla="*/ 72579 h 92244"/>
                <a:gd name="connsiteX13" fmla="*/ 1356851 w 3873909"/>
                <a:gd name="connsiteY13" fmla="*/ 62747 h 92244"/>
                <a:gd name="connsiteX14" fmla="*/ 1524000 w 3873909"/>
                <a:gd name="connsiteY14" fmla="*/ 52915 h 92244"/>
                <a:gd name="connsiteX15" fmla="*/ 1602658 w 3873909"/>
                <a:gd name="connsiteY15" fmla="*/ 33250 h 92244"/>
                <a:gd name="connsiteX16" fmla="*/ 1730477 w 3873909"/>
                <a:gd name="connsiteY16" fmla="*/ 43083 h 92244"/>
                <a:gd name="connsiteX17" fmla="*/ 1809135 w 3873909"/>
                <a:gd name="connsiteY17" fmla="*/ 52915 h 92244"/>
                <a:gd name="connsiteX18" fmla="*/ 1986116 w 3873909"/>
                <a:gd name="connsiteY18" fmla="*/ 72579 h 92244"/>
                <a:gd name="connsiteX19" fmla="*/ 2074606 w 3873909"/>
                <a:gd name="connsiteY19" fmla="*/ 62747 h 92244"/>
                <a:gd name="connsiteX20" fmla="*/ 2113935 w 3873909"/>
                <a:gd name="connsiteY20" fmla="*/ 52915 h 92244"/>
                <a:gd name="connsiteX21" fmla="*/ 2192593 w 3873909"/>
                <a:gd name="connsiteY21" fmla="*/ 43083 h 92244"/>
                <a:gd name="connsiteX22" fmla="*/ 2241754 w 3873909"/>
                <a:gd name="connsiteY22" fmla="*/ 23418 h 92244"/>
                <a:gd name="connsiteX23" fmla="*/ 2576051 w 3873909"/>
                <a:gd name="connsiteY23" fmla="*/ 33250 h 92244"/>
                <a:gd name="connsiteX24" fmla="*/ 2605548 w 3873909"/>
                <a:gd name="connsiteY24" fmla="*/ 52915 h 92244"/>
                <a:gd name="connsiteX25" fmla="*/ 3048000 w 3873909"/>
                <a:gd name="connsiteY25" fmla="*/ 62747 h 92244"/>
                <a:gd name="connsiteX26" fmla="*/ 3106993 w 3873909"/>
                <a:gd name="connsiteY26" fmla="*/ 52915 h 92244"/>
                <a:gd name="connsiteX27" fmla="*/ 3146322 w 3873909"/>
                <a:gd name="connsiteY27" fmla="*/ 43083 h 92244"/>
                <a:gd name="connsiteX28" fmla="*/ 3215148 w 3873909"/>
                <a:gd name="connsiteY28" fmla="*/ 33250 h 92244"/>
                <a:gd name="connsiteX29" fmla="*/ 3401961 w 3873909"/>
                <a:gd name="connsiteY29" fmla="*/ 43083 h 92244"/>
                <a:gd name="connsiteX30" fmla="*/ 3431458 w 3873909"/>
                <a:gd name="connsiteY30" fmla="*/ 52915 h 92244"/>
                <a:gd name="connsiteX31" fmla="*/ 3480619 w 3873909"/>
                <a:gd name="connsiteY31" fmla="*/ 72579 h 92244"/>
                <a:gd name="connsiteX32" fmla="*/ 3539613 w 3873909"/>
                <a:gd name="connsiteY32" fmla="*/ 82412 h 92244"/>
                <a:gd name="connsiteX33" fmla="*/ 3588774 w 3873909"/>
                <a:gd name="connsiteY33" fmla="*/ 92244 h 92244"/>
                <a:gd name="connsiteX34" fmla="*/ 3746090 w 3873909"/>
                <a:gd name="connsiteY34" fmla="*/ 82412 h 92244"/>
                <a:gd name="connsiteX35" fmla="*/ 3814916 w 3873909"/>
                <a:gd name="connsiteY35" fmla="*/ 52915 h 92244"/>
                <a:gd name="connsiteX36" fmla="*/ 3873909 w 3873909"/>
                <a:gd name="connsiteY36" fmla="*/ 52915 h 9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73909" h="92244">
                  <a:moveTo>
                    <a:pt x="0" y="33250"/>
                  </a:moveTo>
                  <a:cubicBezTo>
                    <a:pt x="16387" y="43082"/>
                    <a:pt x="30243" y="60044"/>
                    <a:pt x="49161" y="62747"/>
                  </a:cubicBezTo>
                  <a:cubicBezTo>
                    <a:pt x="85193" y="67895"/>
                    <a:pt x="138859" y="52613"/>
                    <a:pt x="176980" y="43083"/>
                  </a:cubicBezTo>
                  <a:cubicBezTo>
                    <a:pt x="186812" y="29973"/>
                    <a:pt x="190509" y="7438"/>
                    <a:pt x="206477" y="3753"/>
                  </a:cubicBezTo>
                  <a:cubicBezTo>
                    <a:pt x="268440" y="-10546"/>
                    <a:pt x="309413" y="19655"/>
                    <a:pt x="363793" y="33250"/>
                  </a:cubicBezTo>
                  <a:cubicBezTo>
                    <a:pt x="404459" y="43417"/>
                    <a:pt x="486908" y="49495"/>
                    <a:pt x="521109" y="52915"/>
                  </a:cubicBezTo>
                  <a:cubicBezTo>
                    <a:pt x="534219" y="56192"/>
                    <a:pt x="546925" y="62747"/>
                    <a:pt x="560438" y="62747"/>
                  </a:cubicBezTo>
                  <a:cubicBezTo>
                    <a:pt x="619190" y="62747"/>
                    <a:pt x="754571" y="61815"/>
                    <a:pt x="835742" y="43083"/>
                  </a:cubicBezTo>
                  <a:cubicBezTo>
                    <a:pt x="858991" y="37718"/>
                    <a:pt x="881625" y="29973"/>
                    <a:pt x="904567" y="23418"/>
                  </a:cubicBezTo>
                  <a:cubicBezTo>
                    <a:pt x="966838" y="26695"/>
                    <a:pt x="1029238" y="28071"/>
                    <a:pt x="1091380" y="33250"/>
                  </a:cubicBezTo>
                  <a:cubicBezTo>
                    <a:pt x="1108034" y="34638"/>
                    <a:pt x="1123998" y="40720"/>
                    <a:pt x="1140542" y="43083"/>
                  </a:cubicBezTo>
                  <a:cubicBezTo>
                    <a:pt x="1169922" y="47280"/>
                    <a:pt x="1199535" y="49638"/>
                    <a:pt x="1229032" y="52915"/>
                  </a:cubicBezTo>
                  <a:cubicBezTo>
                    <a:pt x="1252308" y="60673"/>
                    <a:pt x="1283961" y="72579"/>
                    <a:pt x="1307690" y="72579"/>
                  </a:cubicBezTo>
                  <a:cubicBezTo>
                    <a:pt x="1324402" y="72579"/>
                    <a:pt x="1340208" y="64260"/>
                    <a:pt x="1356851" y="62747"/>
                  </a:cubicBezTo>
                  <a:cubicBezTo>
                    <a:pt x="1412434" y="57694"/>
                    <a:pt x="1468284" y="56192"/>
                    <a:pt x="1524000" y="52915"/>
                  </a:cubicBezTo>
                  <a:cubicBezTo>
                    <a:pt x="1550219" y="46360"/>
                    <a:pt x="1575662" y="34535"/>
                    <a:pt x="1602658" y="33250"/>
                  </a:cubicBezTo>
                  <a:cubicBezTo>
                    <a:pt x="1645342" y="31217"/>
                    <a:pt x="1687937" y="39031"/>
                    <a:pt x="1730477" y="43083"/>
                  </a:cubicBezTo>
                  <a:cubicBezTo>
                    <a:pt x="1756781" y="45588"/>
                    <a:pt x="1782886" y="49886"/>
                    <a:pt x="1809135" y="52915"/>
                  </a:cubicBezTo>
                  <a:lnTo>
                    <a:pt x="1986116" y="72579"/>
                  </a:lnTo>
                  <a:cubicBezTo>
                    <a:pt x="2015613" y="69302"/>
                    <a:pt x="2045273" y="67260"/>
                    <a:pt x="2074606" y="62747"/>
                  </a:cubicBezTo>
                  <a:cubicBezTo>
                    <a:pt x="2087962" y="60692"/>
                    <a:pt x="2100606" y="55136"/>
                    <a:pt x="2113935" y="52915"/>
                  </a:cubicBezTo>
                  <a:cubicBezTo>
                    <a:pt x="2139999" y="48571"/>
                    <a:pt x="2166374" y="46360"/>
                    <a:pt x="2192593" y="43083"/>
                  </a:cubicBezTo>
                  <a:cubicBezTo>
                    <a:pt x="2208980" y="36528"/>
                    <a:pt x="2224230" y="25521"/>
                    <a:pt x="2241754" y="23418"/>
                  </a:cubicBezTo>
                  <a:cubicBezTo>
                    <a:pt x="2419994" y="2029"/>
                    <a:pt x="2419120" y="10832"/>
                    <a:pt x="2576051" y="33250"/>
                  </a:cubicBezTo>
                  <a:cubicBezTo>
                    <a:pt x="2585883" y="39805"/>
                    <a:pt x="2593850" y="51244"/>
                    <a:pt x="2605548" y="52915"/>
                  </a:cubicBezTo>
                  <a:cubicBezTo>
                    <a:pt x="2815334" y="82884"/>
                    <a:pt x="2850255" y="72634"/>
                    <a:pt x="3048000" y="62747"/>
                  </a:cubicBezTo>
                  <a:cubicBezTo>
                    <a:pt x="3067664" y="59470"/>
                    <a:pt x="3087445" y="56825"/>
                    <a:pt x="3106993" y="52915"/>
                  </a:cubicBezTo>
                  <a:cubicBezTo>
                    <a:pt x="3120244" y="50265"/>
                    <a:pt x="3133027" y="45500"/>
                    <a:pt x="3146322" y="43083"/>
                  </a:cubicBezTo>
                  <a:cubicBezTo>
                    <a:pt x="3169123" y="38937"/>
                    <a:pt x="3192206" y="36528"/>
                    <a:pt x="3215148" y="33250"/>
                  </a:cubicBezTo>
                  <a:cubicBezTo>
                    <a:pt x="3277419" y="36528"/>
                    <a:pt x="3339860" y="37437"/>
                    <a:pt x="3401961" y="43083"/>
                  </a:cubicBezTo>
                  <a:cubicBezTo>
                    <a:pt x="3412283" y="44021"/>
                    <a:pt x="3421754" y="49276"/>
                    <a:pt x="3431458" y="52915"/>
                  </a:cubicBezTo>
                  <a:cubicBezTo>
                    <a:pt x="3447984" y="59112"/>
                    <a:pt x="3463592" y="67935"/>
                    <a:pt x="3480619" y="72579"/>
                  </a:cubicBezTo>
                  <a:cubicBezTo>
                    <a:pt x="3499852" y="77825"/>
                    <a:pt x="3519999" y="78846"/>
                    <a:pt x="3539613" y="82412"/>
                  </a:cubicBezTo>
                  <a:cubicBezTo>
                    <a:pt x="3556055" y="85402"/>
                    <a:pt x="3572387" y="88967"/>
                    <a:pt x="3588774" y="92244"/>
                  </a:cubicBezTo>
                  <a:cubicBezTo>
                    <a:pt x="3641213" y="88967"/>
                    <a:pt x="3694130" y="90206"/>
                    <a:pt x="3746090" y="82412"/>
                  </a:cubicBezTo>
                  <a:cubicBezTo>
                    <a:pt x="3881358" y="62122"/>
                    <a:pt x="3710230" y="64547"/>
                    <a:pt x="3814916" y="52915"/>
                  </a:cubicBezTo>
                  <a:cubicBezTo>
                    <a:pt x="3834460" y="50743"/>
                    <a:pt x="3854245" y="52915"/>
                    <a:pt x="3873909" y="52915"/>
                  </a:cubicBezTo>
                </a:path>
              </a:pathLst>
            </a:cu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A2E6C5-03C3-E899-3A3F-933E55B94E72}"/>
              </a:ext>
            </a:extLst>
          </p:cNvPr>
          <p:cNvCxnSpPr>
            <a:cxnSpLocks/>
          </p:cNvCxnSpPr>
          <p:nvPr/>
        </p:nvCxnSpPr>
        <p:spPr>
          <a:xfrm>
            <a:off x="7924394" y="4822885"/>
            <a:ext cx="2256501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3FB9EBA-B817-2613-63C9-B835CACB4AEC}"/>
              </a:ext>
            </a:extLst>
          </p:cNvPr>
          <p:cNvGrpSpPr/>
          <p:nvPr/>
        </p:nvGrpSpPr>
        <p:grpSpPr>
          <a:xfrm>
            <a:off x="7242421" y="3988162"/>
            <a:ext cx="3542071" cy="1788281"/>
            <a:chOff x="7270548" y="4013675"/>
            <a:chExt cx="3542071" cy="178828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E4AC348-5C52-BB03-CA0E-DDFA39C66E29}"/>
                </a:ext>
              </a:extLst>
            </p:cNvPr>
            <p:cNvCxnSpPr>
              <a:cxnSpLocks/>
            </p:cNvCxnSpPr>
            <p:nvPr/>
          </p:nvCxnSpPr>
          <p:spPr>
            <a:xfrm>
              <a:off x="7924394" y="5705330"/>
              <a:ext cx="2325328" cy="0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6B5B5FE-B6B0-9727-BFEC-0AA9EC008C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4394" y="4019097"/>
              <a:ext cx="0" cy="1686233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C1AAB8-476B-FDA7-EB12-CA933B409240}"/>
                </a:ext>
              </a:extLst>
            </p:cNvPr>
            <p:cNvSpPr txBox="1"/>
            <p:nvPr/>
          </p:nvSpPr>
          <p:spPr>
            <a:xfrm>
              <a:off x="7270548" y="4013675"/>
              <a:ext cx="732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>
                  <a:solidFill>
                    <a:schemeClr val="bg1"/>
                  </a:solidFill>
                </a:rPr>
                <a:t>TPH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313FF5-B586-C586-FC0C-4356A2D8E9DD}"/>
                </a:ext>
              </a:extLst>
            </p:cNvPr>
            <p:cNvSpPr txBox="1"/>
            <p:nvPr/>
          </p:nvSpPr>
          <p:spPr>
            <a:xfrm>
              <a:off x="10080117" y="5340291"/>
              <a:ext cx="732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err="1">
                  <a:solidFill>
                    <a:schemeClr val="bg1"/>
                  </a:solidFill>
                </a:rPr>
                <a:t>Charge</a:t>
              </a:r>
              <a:r>
                <a:rPr lang="es-CL" sz="1200" b="1" dirty="0">
                  <a:solidFill>
                    <a:schemeClr val="bg1"/>
                  </a:solidFill>
                </a:rPr>
                <a:t> </a:t>
              </a:r>
              <a:r>
                <a:rPr lang="es-CL" sz="1200" b="1" dirty="0" err="1">
                  <a:solidFill>
                    <a:schemeClr val="bg1"/>
                  </a:solidFill>
                </a:rPr>
                <a:t>cell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D9E9BF9-D383-85F6-B92C-8A23E279A7F8}"/>
                </a:ext>
              </a:extLst>
            </p:cNvPr>
            <p:cNvSpPr/>
            <p:nvPr/>
          </p:nvSpPr>
          <p:spPr>
            <a:xfrm rot="16200000">
              <a:off x="8729426" y="4189436"/>
              <a:ext cx="715264" cy="1569048"/>
            </a:xfrm>
            <a:custGeom>
              <a:avLst/>
              <a:gdLst>
                <a:gd name="connsiteX0" fmla="*/ 0 w 1420830"/>
                <a:gd name="connsiteY0" fmla="*/ 521905 h 1043810"/>
                <a:gd name="connsiteX1" fmla="*/ 710415 w 1420830"/>
                <a:gd name="connsiteY1" fmla="*/ 0 h 1043810"/>
                <a:gd name="connsiteX2" fmla="*/ 1420830 w 1420830"/>
                <a:gd name="connsiteY2" fmla="*/ 521905 h 1043810"/>
                <a:gd name="connsiteX3" fmla="*/ 710415 w 1420830"/>
                <a:gd name="connsiteY3" fmla="*/ 1043810 h 1043810"/>
                <a:gd name="connsiteX4" fmla="*/ 0 w 1420830"/>
                <a:gd name="connsiteY4" fmla="*/ 521905 h 1043810"/>
                <a:gd name="connsiteX0" fmla="*/ 715264 w 715264"/>
                <a:gd name="connsiteY0" fmla="*/ 512081 h 1043826"/>
                <a:gd name="connsiteX1" fmla="*/ 1 w 715264"/>
                <a:gd name="connsiteY1" fmla="*/ 8 h 1043826"/>
                <a:gd name="connsiteX2" fmla="*/ 710416 w 715264"/>
                <a:gd name="connsiteY2" fmla="*/ 521913 h 1043826"/>
                <a:gd name="connsiteX3" fmla="*/ 1 w 715264"/>
                <a:gd name="connsiteY3" fmla="*/ 1043818 h 1043826"/>
                <a:gd name="connsiteX4" fmla="*/ 715264 w 715264"/>
                <a:gd name="connsiteY4" fmla="*/ 512081 h 1043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264" h="1043826">
                  <a:moveTo>
                    <a:pt x="715264" y="512081"/>
                  </a:moveTo>
                  <a:cubicBezTo>
                    <a:pt x="715264" y="223841"/>
                    <a:pt x="809" y="-1631"/>
                    <a:pt x="1" y="8"/>
                  </a:cubicBezTo>
                  <a:cubicBezTo>
                    <a:pt x="-807" y="1647"/>
                    <a:pt x="710416" y="233673"/>
                    <a:pt x="710416" y="521913"/>
                  </a:cubicBezTo>
                  <a:cubicBezTo>
                    <a:pt x="710416" y="810153"/>
                    <a:pt x="-807" y="1045457"/>
                    <a:pt x="1" y="1043818"/>
                  </a:cubicBezTo>
                  <a:cubicBezTo>
                    <a:pt x="809" y="1042179"/>
                    <a:pt x="715264" y="800321"/>
                    <a:pt x="715264" y="51208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2BA0FB-7D4F-2002-B34C-BC7E2F2E6929}"/>
                </a:ext>
              </a:extLst>
            </p:cNvPr>
            <p:cNvSpPr txBox="1"/>
            <p:nvPr/>
          </p:nvSpPr>
          <p:spPr>
            <a:xfrm>
              <a:off x="8268120" y="4116511"/>
              <a:ext cx="1569048" cy="27699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>
                  <a:solidFill>
                    <a:schemeClr val="bg1"/>
                  </a:solidFill>
                </a:rPr>
                <a:t>Curva de molienda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4FA6C6A-4695-B88E-654D-20F18BF3699A}"/>
              </a:ext>
            </a:extLst>
          </p:cNvPr>
          <p:cNvSpPr txBox="1"/>
          <p:nvPr/>
        </p:nvSpPr>
        <p:spPr>
          <a:xfrm>
            <a:off x="9691760" y="4547152"/>
            <a:ext cx="1199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b="1" dirty="0" err="1">
                <a:solidFill>
                  <a:schemeClr val="bg1"/>
                </a:solidFill>
              </a:rPr>
              <a:t>Setpoint</a:t>
            </a:r>
            <a:r>
              <a:rPr lang="es-CL" sz="1200" b="1" dirty="0">
                <a:solidFill>
                  <a:schemeClr val="bg1"/>
                </a:solidFill>
              </a:rPr>
              <a:t> TPH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A13AB619-98C6-0471-C3B3-898D026285DB}"/>
              </a:ext>
            </a:extLst>
          </p:cNvPr>
          <p:cNvSpPr/>
          <p:nvPr/>
        </p:nvSpPr>
        <p:spPr>
          <a:xfrm>
            <a:off x="9365812" y="4718878"/>
            <a:ext cx="273757" cy="21916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197FAA-5BB1-F4FC-0319-288003C4CFF1}"/>
              </a:ext>
            </a:extLst>
          </p:cNvPr>
          <p:cNvGrpSpPr/>
          <p:nvPr/>
        </p:nvGrpSpPr>
        <p:grpSpPr>
          <a:xfrm>
            <a:off x="4167156" y="4431509"/>
            <a:ext cx="2242839" cy="1806599"/>
            <a:chOff x="4167156" y="4431509"/>
            <a:chExt cx="2242839" cy="180659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5F53D94-8C41-5AB8-D9BF-430DAE68F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941" y="5417617"/>
              <a:ext cx="1566697" cy="15905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D5EEBAC-746D-4A6F-6B58-F9F85D9F83FD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45" y="5432319"/>
              <a:ext cx="1096559" cy="54856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4F50246-C913-E2D6-EF7C-6D88D94203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010" y="4590826"/>
              <a:ext cx="0" cy="843116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1B49E64-E7B8-1D7B-725D-11829B68ECF5}"/>
                </a:ext>
              </a:extLst>
            </p:cNvPr>
            <p:cNvSpPr txBox="1"/>
            <p:nvPr/>
          </p:nvSpPr>
          <p:spPr>
            <a:xfrm>
              <a:off x="5735855" y="5225862"/>
              <a:ext cx="674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>
                  <a:solidFill>
                    <a:schemeClr val="bg1"/>
                  </a:solidFill>
                </a:rPr>
                <a:t>TPH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799BAE7-042B-5F3A-BBEC-F68B78A8DF8B}"/>
                </a:ext>
              </a:extLst>
            </p:cNvPr>
            <p:cNvSpPr txBox="1"/>
            <p:nvPr/>
          </p:nvSpPr>
          <p:spPr>
            <a:xfrm>
              <a:off x="5296450" y="5776443"/>
              <a:ext cx="732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err="1">
                  <a:solidFill>
                    <a:schemeClr val="bg1"/>
                  </a:solidFill>
                </a:rPr>
                <a:t>Charge</a:t>
              </a:r>
              <a:r>
                <a:rPr lang="es-CL" sz="1200" b="1" dirty="0">
                  <a:solidFill>
                    <a:schemeClr val="bg1"/>
                  </a:solidFill>
                </a:rPr>
                <a:t> </a:t>
              </a:r>
              <a:r>
                <a:rPr lang="es-CL" sz="1200" b="1" dirty="0" err="1">
                  <a:solidFill>
                    <a:schemeClr val="bg1"/>
                  </a:solidFill>
                </a:rPr>
                <a:t>cell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C938D47-D8EA-AC54-7AB1-A66576D09E09}"/>
                </a:ext>
              </a:extLst>
            </p:cNvPr>
            <p:cNvSpPr txBox="1"/>
            <p:nvPr/>
          </p:nvSpPr>
          <p:spPr>
            <a:xfrm>
              <a:off x="4167156" y="4431509"/>
              <a:ext cx="8409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err="1">
                  <a:solidFill>
                    <a:schemeClr val="bg1"/>
                  </a:solidFill>
                </a:rPr>
                <a:t>Power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DD2454C-809D-DFBE-0C00-EE64D23EF028}"/>
              </a:ext>
            </a:extLst>
          </p:cNvPr>
          <p:cNvSpPr/>
          <p:nvPr/>
        </p:nvSpPr>
        <p:spPr>
          <a:xfrm>
            <a:off x="4304940" y="4938043"/>
            <a:ext cx="1501976" cy="843116"/>
          </a:xfrm>
          <a:custGeom>
            <a:avLst/>
            <a:gdLst>
              <a:gd name="connsiteX0" fmla="*/ 0 w 1578275"/>
              <a:gd name="connsiteY0" fmla="*/ 134471 h 986118"/>
              <a:gd name="connsiteX1" fmla="*/ 0 w 1578275"/>
              <a:gd name="connsiteY1" fmla="*/ 134471 h 986118"/>
              <a:gd name="connsiteX2" fmla="*/ 107576 w 1578275"/>
              <a:gd name="connsiteY2" fmla="*/ 98612 h 986118"/>
              <a:gd name="connsiteX3" fmla="*/ 134470 w 1578275"/>
              <a:gd name="connsiteY3" fmla="*/ 71718 h 986118"/>
              <a:gd name="connsiteX4" fmla="*/ 215153 w 1578275"/>
              <a:gd name="connsiteY4" fmla="*/ 44824 h 986118"/>
              <a:gd name="connsiteX5" fmla="*/ 251012 w 1578275"/>
              <a:gd name="connsiteY5" fmla="*/ 26894 h 986118"/>
              <a:gd name="connsiteX6" fmla="*/ 358588 w 1578275"/>
              <a:gd name="connsiteY6" fmla="*/ 0 h 986118"/>
              <a:gd name="connsiteX7" fmla="*/ 412376 w 1578275"/>
              <a:gd name="connsiteY7" fmla="*/ 17930 h 986118"/>
              <a:gd name="connsiteX8" fmla="*/ 475129 w 1578275"/>
              <a:gd name="connsiteY8" fmla="*/ 26894 h 986118"/>
              <a:gd name="connsiteX9" fmla="*/ 645459 w 1578275"/>
              <a:gd name="connsiteY9" fmla="*/ 89647 h 986118"/>
              <a:gd name="connsiteX10" fmla="*/ 672353 w 1578275"/>
              <a:gd name="connsiteY10" fmla="*/ 134471 h 986118"/>
              <a:gd name="connsiteX11" fmla="*/ 770964 w 1578275"/>
              <a:gd name="connsiteY11" fmla="*/ 179294 h 986118"/>
              <a:gd name="connsiteX12" fmla="*/ 860612 w 1578275"/>
              <a:gd name="connsiteY12" fmla="*/ 233083 h 986118"/>
              <a:gd name="connsiteX13" fmla="*/ 887506 w 1578275"/>
              <a:gd name="connsiteY13" fmla="*/ 251012 h 986118"/>
              <a:gd name="connsiteX14" fmla="*/ 950259 w 1578275"/>
              <a:gd name="connsiteY14" fmla="*/ 259977 h 986118"/>
              <a:gd name="connsiteX15" fmla="*/ 968188 w 1578275"/>
              <a:gd name="connsiteY15" fmla="*/ 304800 h 986118"/>
              <a:gd name="connsiteX16" fmla="*/ 977153 w 1578275"/>
              <a:gd name="connsiteY16" fmla="*/ 340659 h 986118"/>
              <a:gd name="connsiteX17" fmla="*/ 1004047 w 1578275"/>
              <a:gd name="connsiteY17" fmla="*/ 358589 h 986118"/>
              <a:gd name="connsiteX18" fmla="*/ 1048870 w 1578275"/>
              <a:gd name="connsiteY18" fmla="*/ 385483 h 986118"/>
              <a:gd name="connsiteX19" fmla="*/ 1066800 w 1578275"/>
              <a:gd name="connsiteY19" fmla="*/ 403412 h 986118"/>
              <a:gd name="connsiteX20" fmla="*/ 1120588 w 1578275"/>
              <a:gd name="connsiteY20" fmla="*/ 421342 h 986118"/>
              <a:gd name="connsiteX21" fmla="*/ 1138517 w 1578275"/>
              <a:gd name="connsiteY21" fmla="*/ 448236 h 986118"/>
              <a:gd name="connsiteX22" fmla="*/ 1165412 w 1578275"/>
              <a:gd name="connsiteY22" fmla="*/ 457200 h 986118"/>
              <a:gd name="connsiteX23" fmla="*/ 1201270 w 1578275"/>
              <a:gd name="connsiteY23" fmla="*/ 475130 h 986118"/>
              <a:gd name="connsiteX24" fmla="*/ 1219200 w 1578275"/>
              <a:gd name="connsiteY24" fmla="*/ 502024 h 986118"/>
              <a:gd name="connsiteX25" fmla="*/ 1308847 w 1578275"/>
              <a:gd name="connsiteY25" fmla="*/ 546847 h 986118"/>
              <a:gd name="connsiteX26" fmla="*/ 1380564 w 1578275"/>
              <a:gd name="connsiteY26" fmla="*/ 573742 h 986118"/>
              <a:gd name="connsiteX27" fmla="*/ 1425388 w 1578275"/>
              <a:gd name="connsiteY27" fmla="*/ 591671 h 986118"/>
              <a:gd name="connsiteX28" fmla="*/ 1479176 w 1578275"/>
              <a:gd name="connsiteY28" fmla="*/ 618565 h 986118"/>
              <a:gd name="connsiteX29" fmla="*/ 1515035 w 1578275"/>
              <a:gd name="connsiteY29" fmla="*/ 645459 h 986118"/>
              <a:gd name="connsiteX30" fmla="*/ 1559859 w 1578275"/>
              <a:gd name="connsiteY30" fmla="*/ 672353 h 986118"/>
              <a:gd name="connsiteX31" fmla="*/ 1577788 w 1578275"/>
              <a:gd name="connsiteY31" fmla="*/ 699247 h 986118"/>
              <a:gd name="connsiteX32" fmla="*/ 1497106 w 1578275"/>
              <a:gd name="connsiteY32" fmla="*/ 735106 h 986118"/>
              <a:gd name="connsiteX33" fmla="*/ 1434353 w 1578275"/>
              <a:gd name="connsiteY33" fmla="*/ 762000 h 986118"/>
              <a:gd name="connsiteX34" fmla="*/ 1398494 w 1578275"/>
              <a:gd name="connsiteY34" fmla="*/ 770965 h 986118"/>
              <a:gd name="connsiteX35" fmla="*/ 1308847 w 1578275"/>
              <a:gd name="connsiteY35" fmla="*/ 806824 h 986118"/>
              <a:gd name="connsiteX36" fmla="*/ 1237129 w 1578275"/>
              <a:gd name="connsiteY36" fmla="*/ 833718 h 986118"/>
              <a:gd name="connsiteX37" fmla="*/ 1174376 w 1578275"/>
              <a:gd name="connsiteY37" fmla="*/ 860612 h 986118"/>
              <a:gd name="connsiteX38" fmla="*/ 1129553 w 1578275"/>
              <a:gd name="connsiteY38" fmla="*/ 887506 h 986118"/>
              <a:gd name="connsiteX39" fmla="*/ 1030941 w 1578275"/>
              <a:gd name="connsiteY39" fmla="*/ 959224 h 986118"/>
              <a:gd name="connsiteX40" fmla="*/ 968188 w 1578275"/>
              <a:gd name="connsiteY40" fmla="*/ 986118 h 986118"/>
              <a:gd name="connsiteX41" fmla="*/ 788894 w 1578275"/>
              <a:gd name="connsiteY41" fmla="*/ 968189 h 986118"/>
              <a:gd name="connsiteX42" fmla="*/ 681317 w 1578275"/>
              <a:gd name="connsiteY42" fmla="*/ 923365 h 986118"/>
              <a:gd name="connsiteX43" fmla="*/ 654423 w 1578275"/>
              <a:gd name="connsiteY43" fmla="*/ 905436 h 986118"/>
              <a:gd name="connsiteX44" fmla="*/ 573741 w 1578275"/>
              <a:gd name="connsiteY44" fmla="*/ 869577 h 986118"/>
              <a:gd name="connsiteX45" fmla="*/ 546847 w 1578275"/>
              <a:gd name="connsiteY45" fmla="*/ 851647 h 986118"/>
              <a:gd name="connsiteX46" fmla="*/ 519953 w 1578275"/>
              <a:gd name="connsiteY46" fmla="*/ 824753 h 986118"/>
              <a:gd name="connsiteX47" fmla="*/ 475129 w 1578275"/>
              <a:gd name="connsiteY47" fmla="*/ 806824 h 986118"/>
              <a:gd name="connsiteX48" fmla="*/ 448235 w 1578275"/>
              <a:gd name="connsiteY48" fmla="*/ 770965 h 986118"/>
              <a:gd name="connsiteX49" fmla="*/ 403412 w 1578275"/>
              <a:gd name="connsiteY49" fmla="*/ 690283 h 986118"/>
              <a:gd name="connsiteX50" fmla="*/ 340659 w 1578275"/>
              <a:gd name="connsiteY50" fmla="*/ 618565 h 986118"/>
              <a:gd name="connsiteX51" fmla="*/ 322729 w 1578275"/>
              <a:gd name="connsiteY51" fmla="*/ 546847 h 986118"/>
              <a:gd name="connsiteX52" fmla="*/ 277906 w 1578275"/>
              <a:gd name="connsiteY52" fmla="*/ 484094 h 986118"/>
              <a:gd name="connsiteX53" fmla="*/ 259976 w 1578275"/>
              <a:gd name="connsiteY53" fmla="*/ 457200 h 986118"/>
              <a:gd name="connsiteX54" fmla="*/ 233082 w 1578275"/>
              <a:gd name="connsiteY54" fmla="*/ 430306 h 986118"/>
              <a:gd name="connsiteX55" fmla="*/ 215153 w 1578275"/>
              <a:gd name="connsiteY55" fmla="*/ 403412 h 986118"/>
              <a:gd name="connsiteX56" fmla="*/ 134470 w 1578275"/>
              <a:gd name="connsiteY56" fmla="*/ 331694 h 986118"/>
              <a:gd name="connsiteX57" fmla="*/ 71717 w 1578275"/>
              <a:gd name="connsiteY57" fmla="*/ 277906 h 986118"/>
              <a:gd name="connsiteX58" fmla="*/ 53788 w 1578275"/>
              <a:gd name="connsiteY58" fmla="*/ 224118 h 986118"/>
              <a:gd name="connsiteX59" fmla="*/ 26894 w 1578275"/>
              <a:gd name="connsiteY59" fmla="*/ 206189 h 986118"/>
              <a:gd name="connsiteX60" fmla="*/ 0 w 1578275"/>
              <a:gd name="connsiteY60" fmla="*/ 134471 h 98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578275" h="986118">
                <a:moveTo>
                  <a:pt x="0" y="134471"/>
                </a:moveTo>
                <a:lnTo>
                  <a:pt x="0" y="134471"/>
                </a:lnTo>
                <a:cubicBezTo>
                  <a:pt x="35859" y="122518"/>
                  <a:pt x="80849" y="125339"/>
                  <a:pt x="107576" y="98612"/>
                </a:cubicBezTo>
                <a:cubicBezTo>
                  <a:pt x="116541" y="89647"/>
                  <a:pt x="123130" y="77388"/>
                  <a:pt x="134470" y="71718"/>
                </a:cubicBezTo>
                <a:cubicBezTo>
                  <a:pt x="159826" y="59040"/>
                  <a:pt x="189797" y="57502"/>
                  <a:pt x="215153" y="44824"/>
                </a:cubicBezTo>
                <a:cubicBezTo>
                  <a:pt x="227106" y="38847"/>
                  <a:pt x="238453" y="31461"/>
                  <a:pt x="251012" y="26894"/>
                </a:cubicBezTo>
                <a:cubicBezTo>
                  <a:pt x="291553" y="12152"/>
                  <a:pt x="318251" y="8068"/>
                  <a:pt x="358588" y="0"/>
                </a:cubicBezTo>
                <a:cubicBezTo>
                  <a:pt x="376517" y="5977"/>
                  <a:pt x="393961" y="13680"/>
                  <a:pt x="412376" y="17930"/>
                </a:cubicBezTo>
                <a:cubicBezTo>
                  <a:pt x="432965" y="22681"/>
                  <a:pt x="455083" y="20212"/>
                  <a:pt x="475129" y="26894"/>
                </a:cubicBezTo>
                <a:cubicBezTo>
                  <a:pt x="714284" y="106612"/>
                  <a:pt x="522646" y="65087"/>
                  <a:pt x="645459" y="89647"/>
                </a:cubicBezTo>
                <a:cubicBezTo>
                  <a:pt x="654424" y="104588"/>
                  <a:pt x="659402" y="122815"/>
                  <a:pt x="672353" y="134471"/>
                </a:cubicBezTo>
                <a:cubicBezTo>
                  <a:pt x="708675" y="167161"/>
                  <a:pt x="730720" y="169234"/>
                  <a:pt x="770964" y="179294"/>
                </a:cubicBezTo>
                <a:cubicBezTo>
                  <a:pt x="800847" y="197224"/>
                  <a:pt x="831616" y="213753"/>
                  <a:pt x="860612" y="233083"/>
                </a:cubicBezTo>
                <a:cubicBezTo>
                  <a:pt x="869577" y="239059"/>
                  <a:pt x="877186" y="247916"/>
                  <a:pt x="887506" y="251012"/>
                </a:cubicBezTo>
                <a:cubicBezTo>
                  <a:pt x="907745" y="257084"/>
                  <a:pt x="929341" y="256989"/>
                  <a:pt x="950259" y="259977"/>
                </a:cubicBezTo>
                <a:cubicBezTo>
                  <a:pt x="956235" y="274918"/>
                  <a:pt x="963099" y="289534"/>
                  <a:pt x="968188" y="304800"/>
                </a:cubicBezTo>
                <a:cubicBezTo>
                  <a:pt x="972084" y="316489"/>
                  <a:pt x="970319" y="330407"/>
                  <a:pt x="977153" y="340659"/>
                </a:cubicBezTo>
                <a:cubicBezTo>
                  <a:pt x="983129" y="349624"/>
                  <a:pt x="994910" y="352879"/>
                  <a:pt x="1004047" y="358589"/>
                </a:cubicBezTo>
                <a:cubicBezTo>
                  <a:pt x="1018823" y="367824"/>
                  <a:pt x="1034691" y="375356"/>
                  <a:pt x="1048870" y="385483"/>
                </a:cubicBezTo>
                <a:cubicBezTo>
                  <a:pt x="1055748" y="390396"/>
                  <a:pt x="1059240" y="399632"/>
                  <a:pt x="1066800" y="403412"/>
                </a:cubicBezTo>
                <a:cubicBezTo>
                  <a:pt x="1083704" y="411864"/>
                  <a:pt x="1102659" y="415365"/>
                  <a:pt x="1120588" y="421342"/>
                </a:cubicBezTo>
                <a:cubicBezTo>
                  <a:pt x="1126564" y="430307"/>
                  <a:pt x="1130104" y="441506"/>
                  <a:pt x="1138517" y="448236"/>
                </a:cubicBezTo>
                <a:cubicBezTo>
                  <a:pt x="1145896" y="454139"/>
                  <a:pt x="1156726" y="453478"/>
                  <a:pt x="1165412" y="457200"/>
                </a:cubicBezTo>
                <a:cubicBezTo>
                  <a:pt x="1177695" y="462464"/>
                  <a:pt x="1189317" y="469153"/>
                  <a:pt x="1201270" y="475130"/>
                </a:cubicBezTo>
                <a:cubicBezTo>
                  <a:pt x="1207247" y="484095"/>
                  <a:pt x="1211020" y="495012"/>
                  <a:pt x="1219200" y="502024"/>
                </a:cubicBezTo>
                <a:cubicBezTo>
                  <a:pt x="1244849" y="524009"/>
                  <a:pt x="1278298" y="534628"/>
                  <a:pt x="1308847" y="546847"/>
                </a:cubicBezTo>
                <a:cubicBezTo>
                  <a:pt x="1343841" y="581843"/>
                  <a:pt x="1309380" y="554328"/>
                  <a:pt x="1380564" y="573742"/>
                </a:cubicBezTo>
                <a:cubicBezTo>
                  <a:pt x="1396089" y="577976"/>
                  <a:pt x="1410738" y="585012"/>
                  <a:pt x="1425388" y="591671"/>
                </a:cubicBezTo>
                <a:cubicBezTo>
                  <a:pt x="1443637" y="599966"/>
                  <a:pt x="1461987" y="608252"/>
                  <a:pt x="1479176" y="618565"/>
                </a:cubicBezTo>
                <a:cubicBezTo>
                  <a:pt x="1491988" y="626252"/>
                  <a:pt x="1502603" y="637171"/>
                  <a:pt x="1515035" y="645459"/>
                </a:cubicBezTo>
                <a:cubicBezTo>
                  <a:pt x="1529533" y="655124"/>
                  <a:pt x="1544918" y="663388"/>
                  <a:pt x="1559859" y="672353"/>
                </a:cubicBezTo>
                <a:cubicBezTo>
                  <a:pt x="1565835" y="681318"/>
                  <a:pt x="1581195" y="689026"/>
                  <a:pt x="1577788" y="699247"/>
                </a:cubicBezTo>
                <a:cubicBezTo>
                  <a:pt x="1568349" y="727563"/>
                  <a:pt x="1517207" y="731086"/>
                  <a:pt x="1497106" y="735106"/>
                </a:cubicBezTo>
                <a:cubicBezTo>
                  <a:pt x="1476188" y="744071"/>
                  <a:pt x="1455741" y="754223"/>
                  <a:pt x="1434353" y="762000"/>
                </a:cubicBezTo>
                <a:cubicBezTo>
                  <a:pt x="1422774" y="766211"/>
                  <a:pt x="1410097" y="766821"/>
                  <a:pt x="1398494" y="770965"/>
                </a:cubicBezTo>
                <a:cubicBezTo>
                  <a:pt x="1368185" y="781790"/>
                  <a:pt x="1338843" y="795159"/>
                  <a:pt x="1308847" y="806824"/>
                </a:cubicBezTo>
                <a:cubicBezTo>
                  <a:pt x="1285051" y="816078"/>
                  <a:pt x="1258373" y="819556"/>
                  <a:pt x="1237129" y="833718"/>
                </a:cubicBezTo>
                <a:cubicBezTo>
                  <a:pt x="1199983" y="858481"/>
                  <a:pt x="1220687" y="849034"/>
                  <a:pt x="1174376" y="860612"/>
                </a:cubicBezTo>
                <a:cubicBezTo>
                  <a:pt x="1159435" y="869577"/>
                  <a:pt x="1143911" y="877635"/>
                  <a:pt x="1129553" y="887506"/>
                </a:cubicBezTo>
                <a:cubicBezTo>
                  <a:pt x="1096060" y="910532"/>
                  <a:pt x="1068299" y="943213"/>
                  <a:pt x="1030941" y="959224"/>
                </a:cubicBezTo>
                <a:lnTo>
                  <a:pt x="968188" y="986118"/>
                </a:lnTo>
                <a:cubicBezTo>
                  <a:pt x="908423" y="980142"/>
                  <a:pt x="848258" y="977322"/>
                  <a:pt x="788894" y="968189"/>
                </a:cubicBezTo>
                <a:cubicBezTo>
                  <a:pt x="757839" y="963411"/>
                  <a:pt x="707727" y="938037"/>
                  <a:pt x="681317" y="923365"/>
                </a:cubicBezTo>
                <a:cubicBezTo>
                  <a:pt x="671899" y="918133"/>
                  <a:pt x="664060" y="910254"/>
                  <a:pt x="654423" y="905436"/>
                </a:cubicBezTo>
                <a:cubicBezTo>
                  <a:pt x="577601" y="867025"/>
                  <a:pt x="640262" y="907589"/>
                  <a:pt x="573741" y="869577"/>
                </a:cubicBezTo>
                <a:cubicBezTo>
                  <a:pt x="564386" y="864231"/>
                  <a:pt x="555124" y="858545"/>
                  <a:pt x="546847" y="851647"/>
                </a:cubicBezTo>
                <a:cubicBezTo>
                  <a:pt x="537108" y="843531"/>
                  <a:pt x="530704" y="831472"/>
                  <a:pt x="519953" y="824753"/>
                </a:cubicBezTo>
                <a:cubicBezTo>
                  <a:pt x="506307" y="816224"/>
                  <a:pt x="490070" y="812800"/>
                  <a:pt x="475129" y="806824"/>
                </a:cubicBezTo>
                <a:cubicBezTo>
                  <a:pt x="466164" y="794871"/>
                  <a:pt x="456154" y="783635"/>
                  <a:pt x="448235" y="770965"/>
                </a:cubicBezTo>
                <a:cubicBezTo>
                  <a:pt x="423949" y="732107"/>
                  <a:pt x="435310" y="730155"/>
                  <a:pt x="403412" y="690283"/>
                </a:cubicBezTo>
                <a:cubicBezTo>
                  <a:pt x="298536" y="559189"/>
                  <a:pt x="397044" y="703144"/>
                  <a:pt x="340659" y="618565"/>
                </a:cubicBezTo>
                <a:cubicBezTo>
                  <a:pt x="337249" y="601516"/>
                  <a:pt x="331918" y="565225"/>
                  <a:pt x="322729" y="546847"/>
                </a:cubicBezTo>
                <a:cubicBezTo>
                  <a:pt x="315687" y="532762"/>
                  <a:pt x="284674" y="493569"/>
                  <a:pt x="277906" y="484094"/>
                </a:cubicBezTo>
                <a:cubicBezTo>
                  <a:pt x="271644" y="475327"/>
                  <a:pt x="266874" y="465477"/>
                  <a:pt x="259976" y="457200"/>
                </a:cubicBezTo>
                <a:cubicBezTo>
                  <a:pt x="251860" y="447461"/>
                  <a:pt x="241198" y="440046"/>
                  <a:pt x="233082" y="430306"/>
                </a:cubicBezTo>
                <a:cubicBezTo>
                  <a:pt x="226185" y="422029"/>
                  <a:pt x="222165" y="411592"/>
                  <a:pt x="215153" y="403412"/>
                </a:cubicBezTo>
                <a:cubicBezTo>
                  <a:pt x="180805" y="363339"/>
                  <a:pt x="175468" y="367567"/>
                  <a:pt x="134470" y="331694"/>
                </a:cubicBezTo>
                <a:cubicBezTo>
                  <a:pt x="59552" y="266141"/>
                  <a:pt x="161865" y="345516"/>
                  <a:pt x="71717" y="277906"/>
                </a:cubicBezTo>
                <a:cubicBezTo>
                  <a:pt x="65741" y="259977"/>
                  <a:pt x="63805" y="240144"/>
                  <a:pt x="53788" y="224118"/>
                </a:cubicBezTo>
                <a:cubicBezTo>
                  <a:pt x="48078" y="214982"/>
                  <a:pt x="32870" y="215154"/>
                  <a:pt x="26894" y="206189"/>
                </a:cubicBezTo>
                <a:cubicBezTo>
                  <a:pt x="-3531" y="160551"/>
                  <a:pt x="4482" y="146424"/>
                  <a:pt x="0" y="13447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01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5" grpId="0" animBg="1"/>
      <p:bldP spid="29" grpId="0"/>
      <p:bldP spid="30" grpId="0" animBg="1"/>
      <p:bldP spid="5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1323</TotalTime>
  <Words>691</Words>
  <Application>Microsoft Office PowerPoint</Application>
  <PresentationFormat>Widescreen</PresentationFormat>
  <Paragraphs>151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Abadi</vt:lpstr>
      <vt:lpstr>Arial</vt:lpstr>
      <vt:lpstr>Calibri</vt:lpstr>
      <vt:lpstr>Calisto MT</vt:lpstr>
      <vt:lpstr>Wingdings</vt:lpstr>
      <vt:lpstr>Wingdings 2</vt:lpstr>
      <vt:lpstr>Slate</vt:lpstr>
      <vt:lpstr>Recomendación de variables manipulables en molinos SAG con Deep Reinforcement Learning Offline</vt:lpstr>
      <vt:lpstr>Agenda</vt:lpstr>
      <vt:lpstr>Agenda</vt:lpstr>
      <vt:lpstr>Introducción</vt:lpstr>
      <vt:lpstr>Introducción</vt:lpstr>
      <vt:lpstr>Explicación del fenómeno </vt:lpstr>
      <vt:lpstr>Explicación del fenómeno</vt:lpstr>
      <vt:lpstr>Explicación del fenómeno</vt:lpstr>
      <vt:lpstr>Explicación del fenómeno</vt:lpstr>
      <vt:lpstr>EDA</vt:lpstr>
      <vt:lpstr>EDA</vt:lpstr>
      <vt:lpstr>EDA</vt:lpstr>
      <vt:lpstr>Primer modelo</vt:lpstr>
      <vt:lpstr>Primer modelo</vt:lpstr>
      <vt:lpstr>Primer modelo</vt:lpstr>
      <vt:lpstr>Primer modelo</vt:lpstr>
      <vt:lpstr>Primer modelo</vt:lpstr>
      <vt:lpstr>Marco teórico </vt:lpstr>
      <vt:lpstr>Marco teórico </vt:lpstr>
      <vt:lpstr>Modelamiento</vt:lpstr>
      <vt:lpstr>Modelamiento</vt:lpstr>
      <vt:lpstr>Modelamiento</vt:lpstr>
      <vt:lpstr>Modelo: Advantage Weighted Actor-Critic   </vt:lpstr>
      <vt:lpstr>Entrenamiento</vt:lpstr>
      <vt:lpstr>Resultados</vt:lpstr>
      <vt:lpstr>Evaluación – 2021/09</vt:lpstr>
      <vt:lpstr>Evaluación – 2021/09</vt:lpstr>
      <vt:lpstr>Evaluación – 2021/09</vt:lpstr>
      <vt:lpstr>Evaluación – 2021/09</vt:lpstr>
      <vt:lpstr>Evaluación – 2020/04</vt:lpstr>
      <vt:lpstr>Conclusiones</vt:lpstr>
      <vt:lpstr>Conclusiones</vt:lpstr>
      <vt:lpstr>Recomendación de variables manipulables en molinos SAG con Deep Reinforcement Learning Offline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Recomendación de variables manipulables en molinos SAG con Deep Reinforcement Learning Offline </dc:title>
  <dc:creator>Cadiz, José Luis</dc:creator>
  <cp:lastModifiedBy>Cadiz, José Luis</cp:lastModifiedBy>
  <cp:revision>112</cp:revision>
  <dcterms:created xsi:type="dcterms:W3CDTF">2023-07-22T22:46:23Z</dcterms:created>
  <dcterms:modified xsi:type="dcterms:W3CDTF">2023-08-05T04:19:39Z</dcterms:modified>
</cp:coreProperties>
</file>